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877EE-5BEF-49CA-ADA4-8E110C155E07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BC1D4-4C72-4CD8-964C-782654AF4F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31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1D8784-3375-4260-AD3A-3672A45E852A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82917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C8985E-41F6-4F88-972C-86DC83DF1907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00965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095AAE-C51B-41E2-87CA-0043B2E34692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786418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E8675E-4EDC-4A31-9267-509B3246954E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64440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CBD45E-057A-4964-A20C-1B5E6AE4DAC4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00643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00C964-6D7B-4915-AF70-F1A63A1E2B27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78243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3ABDB5-8E29-4970-8FB7-0B2461491999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01002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858B01-F1C2-4B3A-B37D-26D141F9B2C2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18030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EBA291-8A55-4548-A8B4-C8E771E462C2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930577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00DF52-2086-45CF-826B-42B923E13F7A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89033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FA6D43-7A56-4DC0-88D9-11C5443DDDAD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0456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643729-FC19-4051-98C2-12764B43DB4C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79254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6B46D3-BE17-4CC3-A128-6C9F91227A92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5725455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5E0D66-9FF2-4070-8375-166E549856ED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9196519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3A09B7-8152-48FD-B5F6-4C7F3BCB4BD8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087068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705209-7E98-40AE-A00B-CC10FA38A0A8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899598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41884E-05DD-46C9-B96B-0EDCB115B4C8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180211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5E8F9B-F6AF-46AA-B99E-B9ADF8AD1984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470766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A2E07D-AE78-4484-911B-68A3B3689BC8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48041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5076D9-359C-43FA-B409-323C1407F5D6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14206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992364-D8B7-4794-83E2-488F7C1C4C8C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4628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F29CE8-8149-4541-9049-624A2FCC468F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45093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89372C-4A90-4A51-98F2-2DE6BA9DEFE5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6122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F24046-2A85-4ABC-AE5D-8081488C8A4C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9646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17F7DE-D183-4A39-8408-CD79A43FB677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157895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ABFF65-197D-4E68-B2CB-306854A28986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6037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3463EE-8538-4CB6-9DEA-047201B927DF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74898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AE6840-7C75-4AE0-86C0-98588BED2C75}" type="slidenum">
              <a:rPr lang="en-GB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9700" y="742950"/>
            <a:ext cx="6604000" cy="3714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53711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73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669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69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33" y="609600"/>
            <a:ext cx="947137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05933" y="1981200"/>
            <a:ext cx="9471374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Transparency 2.</a:t>
            </a:r>
            <a:fld id="{B7C03027-43F8-4DE2-B38F-ED78679A7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163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33" y="609600"/>
            <a:ext cx="947137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05933" y="1981200"/>
            <a:ext cx="9471374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Transparency 2.</a:t>
            </a:r>
            <a:fld id="{FBA90902-0A8C-439B-9DDD-F4147153A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77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261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572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297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782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79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1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03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3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B8EE-A623-4D9C-86A3-8FD52BAF6853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9E2CD-3571-4663-8553-15AC1C4F23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54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733802" y="1981200"/>
            <a:ext cx="682640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dirty="0">
                <a:solidFill>
                  <a:schemeClr val="tx1"/>
                </a:solidFill>
                <a:latin typeface="Times New Roman" panose="02020603050405020304" pitchFamily="18" charset="0"/>
              </a:rPr>
              <a:t>BREAST  FEEDING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935788" y="45720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 eaLnBrk="1" hangingPunct="1">
              <a:defRPr/>
            </a:pPr>
            <a:endParaRPr lang="en-US" sz="1200" b="1" kern="0" dirty="0"/>
          </a:p>
          <a:p>
            <a:pPr algn="l" eaLnBrk="1" hangingPunct="1">
              <a:defRPr/>
            </a:pPr>
            <a:endParaRPr lang="en-US" sz="1200" b="1" kern="0" dirty="0"/>
          </a:p>
          <a:p>
            <a:pPr algn="l" eaLnBrk="1" hangingPunct="1">
              <a:defRPr/>
            </a:pPr>
            <a:endParaRPr lang="en-US" sz="1200" b="1" kern="0" dirty="0"/>
          </a:p>
          <a:p>
            <a:pPr algn="l" eaLnBrk="1" hangingPunct="1">
              <a:defRPr/>
            </a:pPr>
            <a:r>
              <a:rPr lang="en-US" sz="1400" b="1" kern="0" dirty="0" err="1">
                <a:solidFill>
                  <a:srgbClr val="C00000"/>
                </a:solidFill>
              </a:rPr>
              <a:t>Dr.Sheeba</a:t>
            </a:r>
            <a:r>
              <a:rPr lang="en-US" sz="1400" b="1" kern="0" dirty="0">
                <a:solidFill>
                  <a:srgbClr val="C00000"/>
                </a:solidFill>
              </a:rPr>
              <a:t> .S  MD (</a:t>
            </a:r>
            <a:r>
              <a:rPr lang="en-US" sz="1400" b="1" kern="0" dirty="0" err="1">
                <a:solidFill>
                  <a:srgbClr val="C00000"/>
                </a:solidFill>
              </a:rPr>
              <a:t>Hom</a:t>
            </a:r>
            <a:r>
              <a:rPr lang="en-US" sz="1400" b="1" kern="0" dirty="0">
                <a:solidFill>
                  <a:srgbClr val="C00000"/>
                </a:solidFill>
              </a:rPr>
              <a:t>)</a:t>
            </a:r>
          </a:p>
          <a:p>
            <a:pPr algn="l" eaLnBrk="1" hangingPunct="1">
              <a:defRPr/>
            </a:pPr>
            <a:r>
              <a:rPr lang="en-US" sz="1400" b="1" kern="0" dirty="0">
                <a:solidFill>
                  <a:srgbClr val="C00000"/>
                </a:solidFill>
              </a:rPr>
              <a:t>Assistant Professor </a:t>
            </a:r>
          </a:p>
          <a:p>
            <a:pPr algn="l" eaLnBrk="1" hangingPunct="1">
              <a:defRPr/>
            </a:pPr>
            <a:r>
              <a:rPr lang="en-US" sz="1400" b="1" kern="0" dirty="0">
                <a:solidFill>
                  <a:srgbClr val="C00000"/>
                </a:solidFill>
              </a:rPr>
              <a:t>Dept. of OBG</a:t>
            </a:r>
          </a:p>
          <a:p>
            <a:pPr algn="l" eaLnBrk="1" hangingPunct="1">
              <a:defRPr/>
            </a:pPr>
            <a:r>
              <a:rPr lang="en-US" sz="1400" b="1" kern="0" dirty="0">
                <a:solidFill>
                  <a:srgbClr val="C00000"/>
                </a:solidFill>
              </a:rPr>
              <a:t>SKHMC</a:t>
            </a:r>
          </a:p>
        </p:txBody>
      </p:sp>
    </p:spTree>
    <p:extLst>
      <p:ext uri="{BB962C8B-B14F-4D97-AF65-F5344CB8AC3E}">
        <p14:creationId xmlns:p14="http://schemas.microsoft.com/office/powerpoint/2010/main" val="3527516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1789" y="381000"/>
            <a:ext cx="9078913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sz="2800"/>
              <a:t>Percentage of babies bottle-fed and breastfed for the first 13 weeks that had diarrhoeal illness at various weeks of age during the first year.</a:t>
            </a:r>
          </a:p>
        </p:txBody>
      </p:sp>
      <p:graphicFrame>
        <p:nvGraphicFramePr>
          <p:cNvPr id="2662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317752" y="1752600"/>
          <a:ext cx="7691437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4" imgW="7991616" imgH="4114800" progId="MSGraph.Chart.8">
                  <p:embed followColorScheme="full"/>
                </p:oleObj>
              </mc:Choice>
              <mc:Fallback>
                <p:oleObj name="Chart" r:id="rId4" imgW="7991616" imgH="4114800" progId="MSGraph.Chart.8">
                  <p:embed followColorScheme="full"/>
                  <p:pic>
                    <p:nvPicPr>
                      <p:cNvPr id="26627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2" y="1752600"/>
                        <a:ext cx="7691437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4989" y="457200"/>
            <a:ext cx="8499475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sz="2800"/>
              <a:t>Percentage of infants 2-7 months of age reported as experiencing diarrhoea, by feeding category </a:t>
            </a:r>
            <a:br>
              <a:rPr lang="en-US" altLang="en-US" sz="2800"/>
            </a:br>
            <a:r>
              <a:rPr lang="en-US" altLang="en-US" sz="2800"/>
              <a:t>in the preceding month.</a:t>
            </a:r>
            <a:endParaRPr lang="en-US" altLang="en-US" sz="1600"/>
          </a:p>
        </p:txBody>
      </p:sp>
      <p:graphicFrame>
        <p:nvGraphicFramePr>
          <p:cNvPr id="2867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611439" y="1752600"/>
          <a:ext cx="769302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4" imgW="7991616" imgH="4114800" progId="MSGraph.Chart.8">
                  <p:embed followColorScheme="full"/>
                </p:oleObj>
              </mc:Choice>
              <mc:Fallback>
                <p:oleObj name="Chart" r:id="rId4" imgW="7991616" imgH="4114800" progId="MSGraph.Chart.8">
                  <p:embed followColorScheme="full"/>
                  <p:pic>
                    <p:nvPicPr>
                      <p:cNvPr id="28675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9" y="1752600"/>
                        <a:ext cx="769302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9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84326" y="304800"/>
            <a:ext cx="9169400" cy="12192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sz="2800"/>
              <a:t>Percentage of babies bottle-fed and breastfed for the first 13 weeks that had respiratory illness at various weeks of age during the first year.</a:t>
            </a: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804988" y="1676400"/>
          <a:ext cx="82042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4" imgW="7991616" imgH="4114800" progId="MSGraph.Chart.8">
                  <p:embed followColorScheme="full"/>
                </p:oleObj>
              </mc:Choice>
              <mc:Fallback>
                <p:oleObj name="Chart" r:id="rId4" imgW="7991616" imgH="4114800" progId="MSGraph.Chart.8">
                  <p:embed followColorScheme="full"/>
                  <p:pic>
                    <p:nvPicPr>
                      <p:cNvPr id="30723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1676400"/>
                        <a:ext cx="82042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1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8013" y="304800"/>
            <a:ext cx="8426450" cy="1143000"/>
          </a:xfrm>
        </p:spPr>
        <p:txBody>
          <a:bodyPr/>
          <a:lstStyle/>
          <a:p>
            <a:pPr algn="ctr"/>
            <a:r>
              <a:rPr lang="en-US" altLang="en-US" sz="2800"/>
              <a:t>Frequency of acute otitis media in relation </a:t>
            </a:r>
            <a:br>
              <a:rPr lang="en-US" altLang="en-US" sz="2800"/>
            </a:br>
            <a:r>
              <a:rPr lang="en-US" altLang="en-US" sz="2800"/>
              <a:t>to feeding pattern and age.</a:t>
            </a:r>
          </a:p>
        </p:txBody>
      </p:sp>
      <p:graphicFrame>
        <p:nvGraphicFramePr>
          <p:cNvPr id="3277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951039" y="1447800"/>
          <a:ext cx="8335963" cy="407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4" imgW="8753361" imgH="4114800" progId="MSGraph.Chart.8">
                  <p:embed followColorScheme="full"/>
                </p:oleObj>
              </mc:Choice>
              <mc:Fallback>
                <p:oleObj name="Chart" r:id="rId4" imgW="8753361" imgH="4114800" progId="MSGraph.Chart.8">
                  <p:embed followColorScheme="full"/>
                  <p:pic>
                    <p:nvPicPr>
                      <p:cNvPr id="3277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9" y="1447800"/>
                        <a:ext cx="8335963" cy="407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2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4188" y="533400"/>
            <a:ext cx="8610600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sz="2800"/>
              <a:t>Percentage of infants 2-7 months of age reported as experiencing ear infections, by feeding category in the preceding month.</a:t>
            </a: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1600"/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611439" y="1676400"/>
          <a:ext cx="769302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7991616" imgH="4114800" progId="MSGraph.Chart.8">
                  <p:embed followColorScheme="full"/>
                </p:oleObj>
              </mc:Choice>
              <mc:Fallback>
                <p:oleObj name="Chart" r:id="rId4" imgW="7991616" imgH="4114800" progId="MSGraph.Chart.8">
                  <p:embed followColorScheme="full"/>
                  <p:pic>
                    <p:nvPicPr>
                      <p:cNvPr id="34819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9" y="1676400"/>
                        <a:ext cx="769302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8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8014" y="2286000"/>
            <a:ext cx="84359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mtClean="0"/>
              <a:t>Protective effect of breastfeeding </a:t>
            </a:r>
            <a:br>
              <a:rPr lang="en-US" altLang="en-US" smtClean="0"/>
            </a:br>
            <a:r>
              <a:rPr lang="en-US" altLang="en-US" smtClean="0"/>
              <a:t>on infant mortality</a:t>
            </a:r>
          </a:p>
        </p:txBody>
      </p:sp>
    </p:spTree>
    <p:extLst>
      <p:ext uri="{BB962C8B-B14F-4D97-AF65-F5344CB8AC3E}">
        <p14:creationId xmlns:p14="http://schemas.microsoft.com/office/powerpoint/2010/main" val="35119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1788" y="609600"/>
            <a:ext cx="9151938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sz="2800"/>
              <a:t>Relative risks of death from diarrhoeal disease </a:t>
            </a:r>
            <a:br>
              <a:rPr lang="en-US" altLang="en-US" sz="2800"/>
            </a:br>
            <a:r>
              <a:rPr lang="en-US" altLang="en-US" sz="2800"/>
              <a:t>by age and breastfeeding.</a:t>
            </a:r>
            <a:br>
              <a:rPr lang="en-US" altLang="en-US" sz="2800"/>
            </a:br>
            <a:r>
              <a:rPr lang="en-US" altLang="en-US" sz="2800"/>
              <a:t> </a:t>
            </a:r>
            <a:endParaRPr lang="en-US" altLang="en-US" sz="1600"/>
          </a:p>
        </p:txBody>
      </p:sp>
      <p:graphicFrame>
        <p:nvGraphicFramePr>
          <p:cNvPr id="3891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8988" y="1681164"/>
          <a:ext cx="8529638" cy="393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534364" imgH="3933861" progId="MSGraph.Chart.8">
                  <p:embed followColorScheme="full"/>
                </p:oleObj>
              </mc:Choice>
              <mc:Fallback>
                <p:oleObj name="Chart" r:id="rId4" imgW="8534364" imgH="3933861" progId="MSGraph.Chart.8">
                  <p:embed followColorScheme="full"/>
                  <p:pic>
                    <p:nvPicPr>
                      <p:cNvPr id="38915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1681164"/>
                        <a:ext cx="8529638" cy="393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226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457200"/>
            <a:ext cx="8280400" cy="1143000"/>
          </a:xfrm>
        </p:spPr>
        <p:txBody>
          <a:bodyPr/>
          <a:lstStyle/>
          <a:p>
            <a:pPr algn="ctr"/>
            <a:r>
              <a:rPr lang="en-US" altLang="en-US" sz="2800"/>
              <a:t>Relative risks of death from acute respiratory infections by age and breastfeeding.</a:t>
            </a:r>
            <a:endParaRPr lang="en-US" altLang="en-US" sz="1600"/>
          </a:p>
        </p:txBody>
      </p:sp>
      <p:graphicFrame>
        <p:nvGraphicFramePr>
          <p:cNvPr id="4096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439989" y="1676400"/>
          <a:ext cx="76930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7991616" imgH="4114800" progId="MSGraph.Chart.8">
                  <p:embed followColorScheme="full"/>
                </p:oleObj>
              </mc:Choice>
              <mc:Fallback>
                <p:oleObj name="Chart" r:id="rId4" imgW="7991616" imgH="4114800" progId="MSGraph.Chart.8">
                  <p:embed followColorScheme="full"/>
                  <p:pic>
                    <p:nvPicPr>
                      <p:cNvPr id="40963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9" y="1676400"/>
                        <a:ext cx="769302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07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8014" y="2286000"/>
            <a:ext cx="84359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mtClean="0"/>
              <a:t>Breastfeeding reduces the risk of chronic disease</a:t>
            </a:r>
          </a:p>
        </p:txBody>
      </p:sp>
    </p:spTree>
    <p:extLst>
      <p:ext uri="{BB962C8B-B14F-4D97-AF65-F5344CB8AC3E}">
        <p14:creationId xmlns:p14="http://schemas.microsoft.com/office/powerpoint/2010/main" val="5056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6589" y="609600"/>
            <a:ext cx="8397875" cy="1143000"/>
          </a:xfrm>
        </p:spPr>
        <p:txBody>
          <a:bodyPr/>
          <a:lstStyle/>
          <a:p>
            <a:pPr algn="ctr"/>
            <a:r>
              <a:rPr lang="en-US" altLang="en-US" sz="3000"/>
              <a:t>Breastfeeding decreases the risk of allergic disorders – a prospective birth cohort study</a:t>
            </a:r>
            <a:endParaRPr lang="en-GB" altLang="en-US" sz="2400"/>
          </a:p>
        </p:txBody>
      </p:sp>
      <p:graphicFrame>
        <p:nvGraphicFramePr>
          <p:cNvPr id="63528" name="Group 40"/>
          <p:cNvGraphicFramePr>
            <a:graphicFrameLocks noGrp="1"/>
          </p:cNvGraphicFramePr>
          <p:nvPr>
            <p:ph type="tbl" idx="1"/>
          </p:nvPr>
        </p:nvGraphicFramePr>
        <p:xfrm>
          <a:off x="1906589" y="1981200"/>
          <a:ext cx="8397875" cy="3429000"/>
        </p:xfrm>
        <a:graphic>
          <a:graphicData uri="http://schemas.openxmlformats.org/drawingml/2006/table">
            <a:tbl>
              <a:tblPr/>
              <a:tblGrid>
                <a:gridCol w="336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feeding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Asthma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Atopic dermatitis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Allergic rhinitis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Children exclusively breastfed 4 months or more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Children breastfed for a shorter period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2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5588" y="609600"/>
            <a:ext cx="8999538" cy="1143000"/>
          </a:xfrm>
        </p:spPr>
        <p:txBody>
          <a:bodyPr/>
          <a:lstStyle/>
          <a:p>
            <a:r>
              <a:rPr lang="en-US" altLang="en-US" smtClean="0"/>
              <a:t>Benefits of breastfeeding for the infant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71839" y="1981200"/>
            <a:ext cx="6665913" cy="4114800"/>
          </a:xfrm>
        </p:spPr>
        <p:txBody>
          <a:bodyPr/>
          <a:lstStyle/>
          <a:p>
            <a:r>
              <a:rPr lang="en-US" altLang="en-US" smtClean="0"/>
              <a:t>Provides superior nutrition for optimum growth.</a:t>
            </a:r>
          </a:p>
          <a:p>
            <a:r>
              <a:rPr lang="en-US" altLang="en-US" smtClean="0"/>
              <a:t>Provides adequate water for hydration.</a:t>
            </a:r>
          </a:p>
          <a:p>
            <a:r>
              <a:rPr lang="en-US" altLang="en-US" smtClean="0"/>
              <a:t>Protects against infection and allergies.</a:t>
            </a:r>
          </a:p>
          <a:p>
            <a:r>
              <a:rPr lang="en-US" altLang="en-US" smtClean="0"/>
              <a:t>Promotes bonding and development.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511302" y="1752600"/>
            <a:ext cx="9159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2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1788" y="609600"/>
            <a:ext cx="8991600" cy="1143000"/>
          </a:xfrm>
        </p:spPr>
        <p:txBody>
          <a:bodyPr/>
          <a:lstStyle/>
          <a:p>
            <a:pPr algn="ctr"/>
            <a:r>
              <a:rPr lang="en-US" altLang="en-US" sz="2800"/>
              <a:t>Breastfeeding decreases the prevalence </a:t>
            </a:r>
            <a:br>
              <a:rPr lang="en-US" altLang="en-US" sz="2800"/>
            </a:br>
            <a:r>
              <a:rPr lang="en-US" altLang="en-US" sz="2800"/>
              <a:t>of obesity in childhood at age five and six years.</a:t>
            </a:r>
            <a:endParaRPr lang="en-US" altLang="en-US" sz="1600"/>
          </a:p>
        </p:txBody>
      </p:sp>
      <p:graphicFrame>
        <p:nvGraphicFramePr>
          <p:cNvPr id="4710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611439" y="1752600"/>
          <a:ext cx="76930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4" imgW="7991616" imgH="4114800" progId="MSGraph.Chart.8">
                  <p:embed followColorScheme="full"/>
                </p:oleObj>
              </mc:Choice>
              <mc:Fallback>
                <p:oleObj name="Chart" r:id="rId4" imgW="7991616" imgH="4114800" progId="MSGraph.Chart.8">
                  <p:embed followColorScheme="full"/>
                  <p:pic>
                    <p:nvPicPr>
                      <p:cNvPr id="47107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9" y="1752600"/>
                        <a:ext cx="769302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144589" y="1295400"/>
            <a:ext cx="841692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/>
              <a:t>	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18318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8014" y="2286000"/>
            <a:ext cx="84359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mtClean="0"/>
              <a:t>Breastfeeding has psychosocial </a:t>
            </a:r>
            <a:br>
              <a:rPr lang="en-US" altLang="en-US" smtClean="0"/>
            </a:br>
            <a:r>
              <a:rPr lang="en-US" altLang="en-US" smtClean="0"/>
              <a:t>and developmental benefits</a:t>
            </a:r>
          </a:p>
        </p:txBody>
      </p:sp>
    </p:spTree>
    <p:extLst>
      <p:ext uri="{BB962C8B-B14F-4D97-AF65-F5344CB8AC3E}">
        <p14:creationId xmlns:p14="http://schemas.microsoft.com/office/powerpoint/2010/main" val="3534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832101" y="304801"/>
            <a:ext cx="667330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Intelligence quotient by type of feeding</a:t>
            </a:r>
            <a:endParaRPr lang="en-GB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Freeform 3"/>
          <p:cNvSpPr>
            <a:spLocks/>
          </p:cNvSpPr>
          <p:nvPr/>
        </p:nvSpPr>
        <p:spPr bwMode="auto">
          <a:xfrm>
            <a:off x="5402264" y="3475038"/>
            <a:ext cx="2259013" cy="1084262"/>
          </a:xfrm>
          <a:custGeom>
            <a:avLst/>
            <a:gdLst>
              <a:gd name="T0" fmla="*/ 2147483646 w 3941"/>
              <a:gd name="T1" fmla="*/ 2147483646 h 2048"/>
              <a:gd name="T2" fmla="*/ 2147483646 w 3941"/>
              <a:gd name="T3" fmla="*/ 2147483646 h 2048"/>
              <a:gd name="T4" fmla="*/ 2147483646 w 3941"/>
              <a:gd name="T5" fmla="*/ 2147483646 h 2048"/>
              <a:gd name="T6" fmla="*/ 2147483646 w 3941"/>
              <a:gd name="T7" fmla="*/ 2147483646 h 2048"/>
              <a:gd name="T8" fmla="*/ 2147483646 w 3941"/>
              <a:gd name="T9" fmla="*/ 2147483646 h 2048"/>
              <a:gd name="T10" fmla="*/ 2147483646 w 3941"/>
              <a:gd name="T11" fmla="*/ 2147483646 h 2048"/>
              <a:gd name="T12" fmla="*/ 2147483646 w 3941"/>
              <a:gd name="T13" fmla="*/ 2147483646 h 2048"/>
              <a:gd name="T14" fmla="*/ 2147483646 w 3941"/>
              <a:gd name="T15" fmla="*/ 2147483646 h 2048"/>
              <a:gd name="T16" fmla="*/ 2147483646 w 3941"/>
              <a:gd name="T17" fmla="*/ 2147483646 h 2048"/>
              <a:gd name="T18" fmla="*/ 2147483646 w 3941"/>
              <a:gd name="T19" fmla="*/ 2147483646 h 2048"/>
              <a:gd name="T20" fmla="*/ 2147483646 w 3941"/>
              <a:gd name="T21" fmla="*/ 2147483646 h 2048"/>
              <a:gd name="T22" fmla="*/ 2147483646 w 3941"/>
              <a:gd name="T23" fmla="*/ 2147483646 h 2048"/>
              <a:gd name="T24" fmla="*/ 2147483646 w 3941"/>
              <a:gd name="T25" fmla="*/ 2147483646 h 2048"/>
              <a:gd name="T26" fmla="*/ 2147483646 w 3941"/>
              <a:gd name="T27" fmla="*/ 2147483646 h 2048"/>
              <a:gd name="T28" fmla="*/ 2147483646 w 3941"/>
              <a:gd name="T29" fmla="*/ 2147483646 h 2048"/>
              <a:gd name="T30" fmla="*/ 2147483646 w 3941"/>
              <a:gd name="T31" fmla="*/ 2147483646 h 2048"/>
              <a:gd name="T32" fmla="*/ 2147483646 w 3941"/>
              <a:gd name="T33" fmla="*/ 2147483646 h 2048"/>
              <a:gd name="T34" fmla="*/ 2147483646 w 3941"/>
              <a:gd name="T35" fmla="*/ 2147483646 h 2048"/>
              <a:gd name="T36" fmla="*/ 2147483646 w 3941"/>
              <a:gd name="T37" fmla="*/ 2147483646 h 2048"/>
              <a:gd name="T38" fmla="*/ 2147483646 w 3941"/>
              <a:gd name="T39" fmla="*/ 2147483646 h 2048"/>
              <a:gd name="T40" fmla="*/ 2147483646 w 3941"/>
              <a:gd name="T41" fmla="*/ 2147483646 h 2048"/>
              <a:gd name="T42" fmla="*/ 2147483646 w 3941"/>
              <a:gd name="T43" fmla="*/ 2147483646 h 2048"/>
              <a:gd name="T44" fmla="*/ 2147483646 w 3941"/>
              <a:gd name="T45" fmla="*/ 2147483646 h 2048"/>
              <a:gd name="T46" fmla="*/ 2147483646 w 3941"/>
              <a:gd name="T47" fmla="*/ 2147483646 h 2048"/>
              <a:gd name="T48" fmla="*/ 2147483646 w 3941"/>
              <a:gd name="T49" fmla="*/ 2147483646 h 2048"/>
              <a:gd name="T50" fmla="*/ 2147483646 w 3941"/>
              <a:gd name="T51" fmla="*/ 2147483646 h 2048"/>
              <a:gd name="T52" fmla="*/ 2147483646 w 3941"/>
              <a:gd name="T53" fmla="*/ 2147483646 h 2048"/>
              <a:gd name="T54" fmla="*/ 2147483646 w 3941"/>
              <a:gd name="T55" fmla="*/ 2147483646 h 2048"/>
              <a:gd name="T56" fmla="*/ 2147483646 w 3941"/>
              <a:gd name="T57" fmla="*/ 2147483646 h 2048"/>
              <a:gd name="T58" fmla="*/ 2147483646 w 3941"/>
              <a:gd name="T59" fmla="*/ 2147483646 h 2048"/>
              <a:gd name="T60" fmla="*/ 2147483646 w 3941"/>
              <a:gd name="T61" fmla="*/ 2147483646 h 2048"/>
              <a:gd name="T62" fmla="*/ 2147483646 w 3941"/>
              <a:gd name="T63" fmla="*/ 2147483646 h 2048"/>
              <a:gd name="T64" fmla="*/ 2147483646 w 3941"/>
              <a:gd name="T65" fmla="*/ 2147483646 h 2048"/>
              <a:gd name="T66" fmla="*/ 2147483646 w 3941"/>
              <a:gd name="T67" fmla="*/ 2147483646 h 2048"/>
              <a:gd name="T68" fmla="*/ 2147483646 w 3941"/>
              <a:gd name="T69" fmla="*/ 2147483646 h 2048"/>
              <a:gd name="T70" fmla="*/ 2147483646 w 3941"/>
              <a:gd name="T71" fmla="*/ 2147483646 h 2048"/>
              <a:gd name="T72" fmla="*/ 2147483646 w 3941"/>
              <a:gd name="T73" fmla="*/ 2147483646 h 2048"/>
              <a:gd name="T74" fmla="*/ 2147483646 w 3941"/>
              <a:gd name="T75" fmla="*/ 2147483646 h 2048"/>
              <a:gd name="T76" fmla="*/ 2147483646 w 3941"/>
              <a:gd name="T77" fmla="*/ 2147483646 h 2048"/>
              <a:gd name="T78" fmla="*/ 2147483646 w 3941"/>
              <a:gd name="T79" fmla="*/ 2147483646 h 2048"/>
              <a:gd name="T80" fmla="*/ 2147483646 w 3941"/>
              <a:gd name="T81" fmla="*/ 2147483646 h 2048"/>
              <a:gd name="T82" fmla="*/ 2147483646 w 3941"/>
              <a:gd name="T83" fmla="*/ 2147483646 h 2048"/>
              <a:gd name="T84" fmla="*/ 2147483646 w 3941"/>
              <a:gd name="T85" fmla="*/ 2147483646 h 2048"/>
              <a:gd name="T86" fmla="*/ 2147483646 w 3941"/>
              <a:gd name="T87" fmla="*/ 2147483646 h 2048"/>
              <a:gd name="T88" fmla="*/ 2147483646 w 3941"/>
              <a:gd name="T89" fmla="*/ 2147483646 h 2048"/>
              <a:gd name="T90" fmla="*/ 2147483646 w 3941"/>
              <a:gd name="T91" fmla="*/ 2147483646 h 2048"/>
              <a:gd name="T92" fmla="*/ 2147483646 w 3941"/>
              <a:gd name="T93" fmla="*/ 2147483646 h 2048"/>
              <a:gd name="T94" fmla="*/ 2147483646 w 3941"/>
              <a:gd name="T95" fmla="*/ 2147483646 h 2048"/>
              <a:gd name="T96" fmla="*/ 2147483646 w 3941"/>
              <a:gd name="T97" fmla="*/ 2147483646 h 2048"/>
              <a:gd name="T98" fmla="*/ 2147483646 w 3941"/>
              <a:gd name="T99" fmla="*/ 2147483646 h 2048"/>
              <a:gd name="T100" fmla="*/ 2147483646 w 3941"/>
              <a:gd name="T101" fmla="*/ 2147483646 h 2048"/>
              <a:gd name="T102" fmla="*/ 2147483646 w 3941"/>
              <a:gd name="T103" fmla="*/ 2147483646 h 2048"/>
              <a:gd name="T104" fmla="*/ 2147483646 w 3941"/>
              <a:gd name="T105" fmla="*/ 2147483646 h 2048"/>
              <a:gd name="T106" fmla="*/ 2147483646 w 3941"/>
              <a:gd name="T107" fmla="*/ 2147483646 h 2048"/>
              <a:gd name="T108" fmla="*/ 2147483646 w 3941"/>
              <a:gd name="T109" fmla="*/ 2147483646 h 2048"/>
              <a:gd name="T110" fmla="*/ 2147483646 w 3941"/>
              <a:gd name="T111" fmla="*/ 2147483646 h 2048"/>
              <a:gd name="T112" fmla="*/ 2147483646 w 3941"/>
              <a:gd name="T113" fmla="*/ 2147483646 h 2048"/>
              <a:gd name="T114" fmla="*/ 2147483646 w 3941"/>
              <a:gd name="T115" fmla="*/ 2147483646 h 204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941"/>
              <a:gd name="T175" fmla="*/ 0 h 2048"/>
              <a:gd name="T176" fmla="*/ 3941 w 3941"/>
              <a:gd name="T177" fmla="*/ 2048 h 204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941" h="2048">
                <a:moveTo>
                  <a:pt x="1802" y="2044"/>
                </a:moveTo>
                <a:lnTo>
                  <a:pt x="2082" y="2015"/>
                </a:lnTo>
                <a:lnTo>
                  <a:pt x="2360" y="1967"/>
                </a:lnTo>
                <a:lnTo>
                  <a:pt x="2634" y="1897"/>
                </a:lnTo>
                <a:lnTo>
                  <a:pt x="2903" y="1808"/>
                </a:lnTo>
                <a:lnTo>
                  <a:pt x="3155" y="1704"/>
                </a:lnTo>
                <a:lnTo>
                  <a:pt x="3463" y="1565"/>
                </a:lnTo>
                <a:lnTo>
                  <a:pt x="3761" y="1403"/>
                </a:lnTo>
                <a:lnTo>
                  <a:pt x="3941" y="1294"/>
                </a:lnTo>
                <a:lnTo>
                  <a:pt x="3893" y="1120"/>
                </a:lnTo>
                <a:lnTo>
                  <a:pt x="3840" y="946"/>
                </a:lnTo>
                <a:lnTo>
                  <a:pt x="3783" y="775"/>
                </a:lnTo>
                <a:lnTo>
                  <a:pt x="3722" y="605"/>
                </a:lnTo>
                <a:lnTo>
                  <a:pt x="3655" y="436"/>
                </a:lnTo>
                <a:lnTo>
                  <a:pt x="3585" y="269"/>
                </a:lnTo>
                <a:lnTo>
                  <a:pt x="3511" y="104"/>
                </a:lnTo>
                <a:lnTo>
                  <a:pt x="3461" y="0"/>
                </a:lnTo>
                <a:lnTo>
                  <a:pt x="3429" y="49"/>
                </a:lnTo>
                <a:lnTo>
                  <a:pt x="3363" y="140"/>
                </a:lnTo>
                <a:lnTo>
                  <a:pt x="3295" y="231"/>
                </a:lnTo>
                <a:lnTo>
                  <a:pt x="3224" y="319"/>
                </a:lnTo>
                <a:lnTo>
                  <a:pt x="3151" y="404"/>
                </a:lnTo>
                <a:lnTo>
                  <a:pt x="3075" y="489"/>
                </a:lnTo>
                <a:lnTo>
                  <a:pt x="2997" y="573"/>
                </a:lnTo>
                <a:lnTo>
                  <a:pt x="2915" y="655"/>
                </a:lnTo>
                <a:lnTo>
                  <a:pt x="2839" y="726"/>
                </a:lnTo>
                <a:lnTo>
                  <a:pt x="2801" y="760"/>
                </a:lnTo>
                <a:lnTo>
                  <a:pt x="2755" y="797"/>
                </a:lnTo>
                <a:lnTo>
                  <a:pt x="2689" y="857"/>
                </a:lnTo>
                <a:lnTo>
                  <a:pt x="2608" y="926"/>
                </a:lnTo>
                <a:lnTo>
                  <a:pt x="2524" y="988"/>
                </a:lnTo>
                <a:lnTo>
                  <a:pt x="2434" y="1050"/>
                </a:lnTo>
                <a:lnTo>
                  <a:pt x="2343" y="1110"/>
                </a:lnTo>
                <a:lnTo>
                  <a:pt x="2250" y="1165"/>
                </a:lnTo>
                <a:lnTo>
                  <a:pt x="2155" y="1219"/>
                </a:lnTo>
                <a:lnTo>
                  <a:pt x="2087" y="1254"/>
                </a:lnTo>
                <a:lnTo>
                  <a:pt x="2022" y="1286"/>
                </a:lnTo>
                <a:lnTo>
                  <a:pt x="1953" y="1318"/>
                </a:lnTo>
                <a:lnTo>
                  <a:pt x="1878" y="1348"/>
                </a:lnTo>
                <a:lnTo>
                  <a:pt x="1802" y="1378"/>
                </a:lnTo>
                <a:lnTo>
                  <a:pt x="1724" y="1402"/>
                </a:lnTo>
                <a:lnTo>
                  <a:pt x="1644" y="1420"/>
                </a:lnTo>
                <a:lnTo>
                  <a:pt x="1565" y="1436"/>
                </a:lnTo>
                <a:lnTo>
                  <a:pt x="1485" y="1445"/>
                </a:lnTo>
                <a:lnTo>
                  <a:pt x="1405" y="1452"/>
                </a:lnTo>
                <a:lnTo>
                  <a:pt x="1326" y="1453"/>
                </a:lnTo>
                <a:lnTo>
                  <a:pt x="1264" y="1392"/>
                </a:lnTo>
                <a:lnTo>
                  <a:pt x="1203" y="1337"/>
                </a:lnTo>
                <a:lnTo>
                  <a:pt x="1138" y="1285"/>
                </a:lnTo>
                <a:lnTo>
                  <a:pt x="1073" y="1232"/>
                </a:lnTo>
                <a:lnTo>
                  <a:pt x="1005" y="1186"/>
                </a:lnTo>
                <a:lnTo>
                  <a:pt x="934" y="1142"/>
                </a:lnTo>
                <a:lnTo>
                  <a:pt x="867" y="1101"/>
                </a:lnTo>
                <a:lnTo>
                  <a:pt x="787" y="1062"/>
                </a:lnTo>
                <a:lnTo>
                  <a:pt x="713" y="1028"/>
                </a:lnTo>
                <a:lnTo>
                  <a:pt x="637" y="999"/>
                </a:lnTo>
                <a:lnTo>
                  <a:pt x="559" y="972"/>
                </a:lnTo>
                <a:lnTo>
                  <a:pt x="480" y="948"/>
                </a:lnTo>
                <a:lnTo>
                  <a:pt x="401" y="930"/>
                </a:lnTo>
                <a:lnTo>
                  <a:pt x="319" y="913"/>
                </a:lnTo>
                <a:lnTo>
                  <a:pt x="295" y="911"/>
                </a:lnTo>
                <a:lnTo>
                  <a:pt x="272" y="911"/>
                </a:lnTo>
                <a:lnTo>
                  <a:pt x="247" y="914"/>
                </a:lnTo>
                <a:lnTo>
                  <a:pt x="225" y="923"/>
                </a:lnTo>
                <a:lnTo>
                  <a:pt x="213" y="937"/>
                </a:lnTo>
                <a:lnTo>
                  <a:pt x="205" y="951"/>
                </a:lnTo>
                <a:lnTo>
                  <a:pt x="199" y="968"/>
                </a:lnTo>
                <a:lnTo>
                  <a:pt x="199" y="984"/>
                </a:lnTo>
                <a:lnTo>
                  <a:pt x="202" y="1001"/>
                </a:lnTo>
                <a:lnTo>
                  <a:pt x="207" y="1017"/>
                </a:lnTo>
                <a:lnTo>
                  <a:pt x="215" y="1028"/>
                </a:lnTo>
                <a:lnTo>
                  <a:pt x="240" y="1051"/>
                </a:lnTo>
                <a:lnTo>
                  <a:pt x="269" y="1073"/>
                </a:lnTo>
                <a:lnTo>
                  <a:pt x="299" y="1090"/>
                </a:lnTo>
                <a:lnTo>
                  <a:pt x="336" y="1106"/>
                </a:lnTo>
                <a:lnTo>
                  <a:pt x="366" y="1115"/>
                </a:lnTo>
                <a:lnTo>
                  <a:pt x="401" y="1127"/>
                </a:lnTo>
                <a:lnTo>
                  <a:pt x="429" y="1139"/>
                </a:lnTo>
                <a:lnTo>
                  <a:pt x="461" y="1157"/>
                </a:lnTo>
                <a:lnTo>
                  <a:pt x="505" y="1186"/>
                </a:lnTo>
                <a:lnTo>
                  <a:pt x="548" y="1216"/>
                </a:lnTo>
                <a:lnTo>
                  <a:pt x="588" y="1252"/>
                </a:lnTo>
                <a:lnTo>
                  <a:pt x="626" y="1290"/>
                </a:lnTo>
                <a:lnTo>
                  <a:pt x="662" y="1329"/>
                </a:lnTo>
                <a:lnTo>
                  <a:pt x="614" y="1334"/>
                </a:lnTo>
                <a:lnTo>
                  <a:pt x="548" y="1337"/>
                </a:lnTo>
                <a:lnTo>
                  <a:pt x="484" y="1337"/>
                </a:lnTo>
                <a:lnTo>
                  <a:pt x="419" y="1336"/>
                </a:lnTo>
                <a:lnTo>
                  <a:pt x="354" y="1329"/>
                </a:lnTo>
                <a:lnTo>
                  <a:pt x="291" y="1318"/>
                </a:lnTo>
                <a:lnTo>
                  <a:pt x="226" y="1302"/>
                </a:lnTo>
                <a:lnTo>
                  <a:pt x="165" y="1285"/>
                </a:lnTo>
                <a:lnTo>
                  <a:pt x="143" y="1280"/>
                </a:lnTo>
                <a:lnTo>
                  <a:pt x="125" y="1276"/>
                </a:lnTo>
                <a:lnTo>
                  <a:pt x="105" y="1274"/>
                </a:lnTo>
                <a:lnTo>
                  <a:pt x="82" y="1276"/>
                </a:lnTo>
                <a:lnTo>
                  <a:pt x="64" y="1282"/>
                </a:lnTo>
                <a:lnTo>
                  <a:pt x="46" y="1292"/>
                </a:lnTo>
                <a:lnTo>
                  <a:pt x="29" y="1305"/>
                </a:lnTo>
                <a:lnTo>
                  <a:pt x="14" y="1323"/>
                </a:lnTo>
                <a:lnTo>
                  <a:pt x="7" y="1336"/>
                </a:lnTo>
                <a:lnTo>
                  <a:pt x="3" y="1362"/>
                </a:lnTo>
                <a:lnTo>
                  <a:pt x="0" y="1387"/>
                </a:lnTo>
                <a:lnTo>
                  <a:pt x="3" y="1412"/>
                </a:lnTo>
                <a:lnTo>
                  <a:pt x="8" y="1437"/>
                </a:lnTo>
                <a:lnTo>
                  <a:pt x="16" y="1461"/>
                </a:lnTo>
                <a:lnTo>
                  <a:pt x="29" y="1484"/>
                </a:lnTo>
                <a:lnTo>
                  <a:pt x="42" y="1503"/>
                </a:lnTo>
                <a:lnTo>
                  <a:pt x="141" y="1576"/>
                </a:lnTo>
                <a:lnTo>
                  <a:pt x="251" y="1645"/>
                </a:lnTo>
                <a:lnTo>
                  <a:pt x="459" y="1761"/>
                </a:lnTo>
                <a:lnTo>
                  <a:pt x="674" y="1859"/>
                </a:lnTo>
                <a:lnTo>
                  <a:pt x="897" y="1936"/>
                </a:lnTo>
                <a:lnTo>
                  <a:pt x="1125" y="1994"/>
                </a:lnTo>
                <a:lnTo>
                  <a:pt x="1355" y="2032"/>
                </a:lnTo>
                <a:lnTo>
                  <a:pt x="1589" y="2048"/>
                </a:lnTo>
                <a:lnTo>
                  <a:pt x="1802" y="2044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204" name="Freeform 4"/>
          <p:cNvSpPr>
            <a:spLocks/>
          </p:cNvSpPr>
          <p:nvPr/>
        </p:nvSpPr>
        <p:spPr bwMode="auto">
          <a:xfrm>
            <a:off x="5067301" y="3343275"/>
            <a:ext cx="1916112" cy="927100"/>
          </a:xfrm>
          <a:custGeom>
            <a:avLst/>
            <a:gdLst>
              <a:gd name="T0" fmla="*/ 2147483646 w 3342"/>
              <a:gd name="T1" fmla="*/ 2147483646 h 1752"/>
              <a:gd name="T2" fmla="*/ 2147483646 w 3342"/>
              <a:gd name="T3" fmla="*/ 2147483646 h 1752"/>
              <a:gd name="T4" fmla="*/ 2147483646 w 3342"/>
              <a:gd name="T5" fmla="*/ 2147483646 h 1752"/>
              <a:gd name="T6" fmla="*/ 2147483646 w 3342"/>
              <a:gd name="T7" fmla="*/ 2147483646 h 1752"/>
              <a:gd name="T8" fmla="*/ 2147483646 w 3342"/>
              <a:gd name="T9" fmla="*/ 2147483646 h 1752"/>
              <a:gd name="T10" fmla="*/ 2147483646 w 3342"/>
              <a:gd name="T11" fmla="*/ 2147483646 h 1752"/>
              <a:gd name="T12" fmla="*/ 2147483646 w 3342"/>
              <a:gd name="T13" fmla="*/ 2147483646 h 1752"/>
              <a:gd name="T14" fmla="*/ 2147483646 w 3342"/>
              <a:gd name="T15" fmla="*/ 2147483646 h 1752"/>
              <a:gd name="T16" fmla="*/ 2147483646 w 3342"/>
              <a:gd name="T17" fmla="*/ 2147483646 h 1752"/>
              <a:gd name="T18" fmla="*/ 2147483646 w 3342"/>
              <a:gd name="T19" fmla="*/ 2147483646 h 1752"/>
              <a:gd name="T20" fmla="*/ 2147483646 w 3342"/>
              <a:gd name="T21" fmla="*/ 2147483646 h 1752"/>
              <a:gd name="T22" fmla="*/ 2147483646 w 3342"/>
              <a:gd name="T23" fmla="*/ 2147483646 h 1752"/>
              <a:gd name="T24" fmla="*/ 2147483646 w 3342"/>
              <a:gd name="T25" fmla="*/ 2147483646 h 1752"/>
              <a:gd name="T26" fmla="*/ 2147483646 w 3342"/>
              <a:gd name="T27" fmla="*/ 2147483646 h 1752"/>
              <a:gd name="T28" fmla="*/ 2147483646 w 3342"/>
              <a:gd name="T29" fmla="*/ 2147483646 h 1752"/>
              <a:gd name="T30" fmla="*/ 2147483646 w 3342"/>
              <a:gd name="T31" fmla="*/ 2147483646 h 1752"/>
              <a:gd name="T32" fmla="*/ 2147483646 w 3342"/>
              <a:gd name="T33" fmla="*/ 2147483646 h 1752"/>
              <a:gd name="T34" fmla="*/ 2147483646 w 3342"/>
              <a:gd name="T35" fmla="*/ 2147483646 h 1752"/>
              <a:gd name="T36" fmla="*/ 2147483646 w 3342"/>
              <a:gd name="T37" fmla="*/ 2147483646 h 1752"/>
              <a:gd name="T38" fmla="*/ 2147483646 w 3342"/>
              <a:gd name="T39" fmla="*/ 2147483646 h 1752"/>
              <a:gd name="T40" fmla="*/ 2147483646 w 3342"/>
              <a:gd name="T41" fmla="*/ 2147483646 h 1752"/>
              <a:gd name="T42" fmla="*/ 2147483646 w 3342"/>
              <a:gd name="T43" fmla="*/ 2147483646 h 1752"/>
              <a:gd name="T44" fmla="*/ 2147483646 w 3342"/>
              <a:gd name="T45" fmla="*/ 2147483646 h 1752"/>
              <a:gd name="T46" fmla="*/ 2147483646 w 3342"/>
              <a:gd name="T47" fmla="*/ 2147483646 h 1752"/>
              <a:gd name="T48" fmla="*/ 2147483646 w 3342"/>
              <a:gd name="T49" fmla="*/ 2147483646 h 1752"/>
              <a:gd name="T50" fmla="*/ 2147483646 w 3342"/>
              <a:gd name="T51" fmla="*/ 2147483646 h 1752"/>
              <a:gd name="T52" fmla="*/ 2147483646 w 3342"/>
              <a:gd name="T53" fmla="*/ 2147483646 h 1752"/>
              <a:gd name="T54" fmla="*/ 2147483646 w 3342"/>
              <a:gd name="T55" fmla="*/ 2147483646 h 1752"/>
              <a:gd name="T56" fmla="*/ 2147483646 w 3342"/>
              <a:gd name="T57" fmla="*/ 2147483646 h 1752"/>
              <a:gd name="T58" fmla="*/ 2147483646 w 3342"/>
              <a:gd name="T59" fmla="*/ 2147483646 h 1752"/>
              <a:gd name="T60" fmla="*/ 2147483646 w 3342"/>
              <a:gd name="T61" fmla="*/ 2147483646 h 1752"/>
              <a:gd name="T62" fmla="*/ 2147483646 w 3342"/>
              <a:gd name="T63" fmla="*/ 2147483646 h 1752"/>
              <a:gd name="T64" fmla="*/ 2147483646 w 3342"/>
              <a:gd name="T65" fmla="*/ 2147483646 h 1752"/>
              <a:gd name="T66" fmla="*/ 2147483646 w 3342"/>
              <a:gd name="T67" fmla="*/ 2147483646 h 1752"/>
              <a:gd name="T68" fmla="*/ 2147483646 w 3342"/>
              <a:gd name="T69" fmla="*/ 2147483646 h 1752"/>
              <a:gd name="T70" fmla="*/ 2147483646 w 3342"/>
              <a:gd name="T71" fmla="*/ 0 h 1752"/>
              <a:gd name="T72" fmla="*/ 2147483646 w 3342"/>
              <a:gd name="T73" fmla="*/ 2147483646 h 1752"/>
              <a:gd name="T74" fmla="*/ 2147483646 w 3342"/>
              <a:gd name="T75" fmla="*/ 2147483646 h 1752"/>
              <a:gd name="T76" fmla="*/ 2147483646 w 3342"/>
              <a:gd name="T77" fmla="*/ 2147483646 h 1752"/>
              <a:gd name="T78" fmla="*/ 2147483646 w 3342"/>
              <a:gd name="T79" fmla="*/ 2147483646 h 1752"/>
              <a:gd name="T80" fmla="*/ 2147483646 w 3342"/>
              <a:gd name="T81" fmla="*/ 2147483646 h 1752"/>
              <a:gd name="T82" fmla="*/ 2147483646 w 3342"/>
              <a:gd name="T83" fmla="*/ 2147483646 h 175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342"/>
              <a:gd name="T127" fmla="*/ 0 h 1752"/>
              <a:gd name="T128" fmla="*/ 3342 w 3342"/>
              <a:gd name="T129" fmla="*/ 1752 h 175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342" h="1752">
                <a:moveTo>
                  <a:pt x="506" y="773"/>
                </a:moveTo>
                <a:lnTo>
                  <a:pt x="385" y="864"/>
                </a:lnTo>
                <a:lnTo>
                  <a:pt x="249" y="963"/>
                </a:lnTo>
                <a:lnTo>
                  <a:pt x="130" y="1045"/>
                </a:lnTo>
                <a:lnTo>
                  <a:pt x="0" y="1128"/>
                </a:lnTo>
                <a:lnTo>
                  <a:pt x="55" y="1197"/>
                </a:lnTo>
                <a:lnTo>
                  <a:pt x="113" y="1270"/>
                </a:lnTo>
                <a:lnTo>
                  <a:pt x="176" y="1339"/>
                </a:lnTo>
                <a:lnTo>
                  <a:pt x="238" y="1408"/>
                </a:lnTo>
                <a:lnTo>
                  <a:pt x="304" y="1474"/>
                </a:lnTo>
                <a:lnTo>
                  <a:pt x="371" y="1539"/>
                </a:lnTo>
                <a:lnTo>
                  <a:pt x="440" y="1598"/>
                </a:lnTo>
                <a:lnTo>
                  <a:pt x="510" y="1660"/>
                </a:lnTo>
                <a:lnTo>
                  <a:pt x="583" y="1716"/>
                </a:lnTo>
                <a:lnTo>
                  <a:pt x="629" y="1752"/>
                </a:lnTo>
                <a:lnTo>
                  <a:pt x="616" y="1733"/>
                </a:lnTo>
                <a:lnTo>
                  <a:pt x="603" y="1710"/>
                </a:lnTo>
                <a:lnTo>
                  <a:pt x="595" y="1686"/>
                </a:lnTo>
                <a:lnTo>
                  <a:pt x="590" y="1661"/>
                </a:lnTo>
                <a:lnTo>
                  <a:pt x="587" y="1636"/>
                </a:lnTo>
                <a:lnTo>
                  <a:pt x="590" y="1611"/>
                </a:lnTo>
                <a:lnTo>
                  <a:pt x="594" y="1585"/>
                </a:lnTo>
                <a:lnTo>
                  <a:pt x="601" y="1572"/>
                </a:lnTo>
                <a:lnTo>
                  <a:pt x="616" y="1554"/>
                </a:lnTo>
                <a:lnTo>
                  <a:pt x="633" y="1541"/>
                </a:lnTo>
                <a:lnTo>
                  <a:pt x="651" y="1531"/>
                </a:lnTo>
                <a:lnTo>
                  <a:pt x="669" y="1525"/>
                </a:lnTo>
                <a:lnTo>
                  <a:pt x="692" y="1523"/>
                </a:lnTo>
                <a:lnTo>
                  <a:pt x="712" y="1525"/>
                </a:lnTo>
                <a:lnTo>
                  <a:pt x="730" y="1529"/>
                </a:lnTo>
                <a:lnTo>
                  <a:pt x="752" y="1534"/>
                </a:lnTo>
                <a:lnTo>
                  <a:pt x="813" y="1551"/>
                </a:lnTo>
                <a:lnTo>
                  <a:pt x="878" y="1567"/>
                </a:lnTo>
                <a:lnTo>
                  <a:pt x="941" y="1578"/>
                </a:lnTo>
                <a:lnTo>
                  <a:pt x="1006" y="1585"/>
                </a:lnTo>
                <a:lnTo>
                  <a:pt x="1071" y="1586"/>
                </a:lnTo>
                <a:lnTo>
                  <a:pt x="1135" y="1586"/>
                </a:lnTo>
                <a:lnTo>
                  <a:pt x="1201" y="1583"/>
                </a:lnTo>
                <a:lnTo>
                  <a:pt x="1249" y="1578"/>
                </a:lnTo>
                <a:lnTo>
                  <a:pt x="1213" y="1539"/>
                </a:lnTo>
                <a:lnTo>
                  <a:pt x="1175" y="1501"/>
                </a:lnTo>
                <a:lnTo>
                  <a:pt x="1135" y="1465"/>
                </a:lnTo>
                <a:lnTo>
                  <a:pt x="1092" y="1435"/>
                </a:lnTo>
                <a:lnTo>
                  <a:pt x="1048" y="1406"/>
                </a:lnTo>
                <a:lnTo>
                  <a:pt x="1016" y="1388"/>
                </a:lnTo>
                <a:lnTo>
                  <a:pt x="988" y="1376"/>
                </a:lnTo>
                <a:lnTo>
                  <a:pt x="953" y="1362"/>
                </a:lnTo>
                <a:lnTo>
                  <a:pt x="923" y="1355"/>
                </a:lnTo>
                <a:lnTo>
                  <a:pt x="886" y="1339"/>
                </a:lnTo>
                <a:lnTo>
                  <a:pt x="856" y="1322"/>
                </a:lnTo>
                <a:lnTo>
                  <a:pt x="827" y="1300"/>
                </a:lnTo>
                <a:lnTo>
                  <a:pt x="802" y="1277"/>
                </a:lnTo>
                <a:lnTo>
                  <a:pt x="794" y="1266"/>
                </a:lnTo>
                <a:lnTo>
                  <a:pt x="789" y="1250"/>
                </a:lnTo>
                <a:lnTo>
                  <a:pt x="786" y="1233"/>
                </a:lnTo>
                <a:lnTo>
                  <a:pt x="786" y="1217"/>
                </a:lnTo>
                <a:lnTo>
                  <a:pt x="792" y="1200"/>
                </a:lnTo>
                <a:lnTo>
                  <a:pt x="800" y="1186"/>
                </a:lnTo>
                <a:lnTo>
                  <a:pt x="812" y="1172"/>
                </a:lnTo>
                <a:lnTo>
                  <a:pt x="834" y="1163"/>
                </a:lnTo>
                <a:lnTo>
                  <a:pt x="859" y="1160"/>
                </a:lnTo>
                <a:lnTo>
                  <a:pt x="882" y="1160"/>
                </a:lnTo>
                <a:lnTo>
                  <a:pt x="906" y="1162"/>
                </a:lnTo>
                <a:lnTo>
                  <a:pt x="988" y="1179"/>
                </a:lnTo>
                <a:lnTo>
                  <a:pt x="1067" y="1197"/>
                </a:lnTo>
                <a:lnTo>
                  <a:pt x="1146" y="1221"/>
                </a:lnTo>
                <a:lnTo>
                  <a:pt x="1224" y="1248"/>
                </a:lnTo>
                <a:lnTo>
                  <a:pt x="1300" y="1277"/>
                </a:lnTo>
                <a:lnTo>
                  <a:pt x="1374" y="1311"/>
                </a:lnTo>
                <a:lnTo>
                  <a:pt x="1450" y="1347"/>
                </a:lnTo>
                <a:lnTo>
                  <a:pt x="1521" y="1391"/>
                </a:lnTo>
                <a:lnTo>
                  <a:pt x="1592" y="1435"/>
                </a:lnTo>
                <a:lnTo>
                  <a:pt x="1660" y="1481"/>
                </a:lnTo>
                <a:lnTo>
                  <a:pt x="1725" y="1534"/>
                </a:lnTo>
                <a:lnTo>
                  <a:pt x="1790" y="1586"/>
                </a:lnTo>
                <a:lnTo>
                  <a:pt x="1851" y="1641"/>
                </a:lnTo>
                <a:lnTo>
                  <a:pt x="1913" y="1702"/>
                </a:lnTo>
                <a:lnTo>
                  <a:pt x="1992" y="1701"/>
                </a:lnTo>
                <a:lnTo>
                  <a:pt x="2072" y="1694"/>
                </a:lnTo>
                <a:lnTo>
                  <a:pt x="2152" y="1685"/>
                </a:lnTo>
                <a:lnTo>
                  <a:pt x="2231" y="1669"/>
                </a:lnTo>
                <a:lnTo>
                  <a:pt x="2311" y="1651"/>
                </a:lnTo>
                <a:lnTo>
                  <a:pt x="2389" y="1627"/>
                </a:lnTo>
                <a:lnTo>
                  <a:pt x="2465" y="1597"/>
                </a:lnTo>
                <a:lnTo>
                  <a:pt x="2540" y="1567"/>
                </a:lnTo>
                <a:lnTo>
                  <a:pt x="2613" y="1534"/>
                </a:lnTo>
                <a:lnTo>
                  <a:pt x="2644" y="1519"/>
                </a:lnTo>
                <a:lnTo>
                  <a:pt x="2742" y="1468"/>
                </a:lnTo>
                <a:lnTo>
                  <a:pt x="2837" y="1414"/>
                </a:lnTo>
                <a:lnTo>
                  <a:pt x="2930" y="1359"/>
                </a:lnTo>
                <a:lnTo>
                  <a:pt x="3021" y="1299"/>
                </a:lnTo>
                <a:lnTo>
                  <a:pt x="3111" y="1237"/>
                </a:lnTo>
                <a:lnTo>
                  <a:pt x="3192" y="1175"/>
                </a:lnTo>
                <a:lnTo>
                  <a:pt x="3276" y="1106"/>
                </a:lnTo>
                <a:lnTo>
                  <a:pt x="3342" y="1046"/>
                </a:lnTo>
                <a:lnTo>
                  <a:pt x="3270" y="943"/>
                </a:lnTo>
                <a:lnTo>
                  <a:pt x="3197" y="847"/>
                </a:lnTo>
                <a:lnTo>
                  <a:pt x="3122" y="754"/>
                </a:lnTo>
                <a:lnTo>
                  <a:pt x="3044" y="662"/>
                </a:lnTo>
                <a:lnTo>
                  <a:pt x="2963" y="573"/>
                </a:lnTo>
                <a:lnTo>
                  <a:pt x="2878" y="487"/>
                </a:lnTo>
                <a:lnTo>
                  <a:pt x="2792" y="406"/>
                </a:lnTo>
                <a:lnTo>
                  <a:pt x="2703" y="328"/>
                </a:lnTo>
                <a:lnTo>
                  <a:pt x="2612" y="254"/>
                </a:lnTo>
                <a:lnTo>
                  <a:pt x="2519" y="179"/>
                </a:lnTo>
                <a:lnTo>
                  <a:pt x="2422" y="112"/>
                </a:lnTo>
                <a:lnTo>
                  <a:pt x="2325" y="47"/>
                </a:lnTo>
                <a:lnTo>
                  <a:pt x="2254" y="0"/>
                </a:lnTo>
                <a:lnTo>
                  <a:pt x="2103" y="480"/>
                </a:lnTo>
                <a:lnTo>
                  <a:pt x="2008" y="492"/>
                </a:lnTo>
                <a:lnTo>
                  <a:pt x="1881" y="504"/>
                </a:lnTo>
                <a:lnTo>
                  <a:pt x="1756" y="510"/>
                </a:lnTo>
                <a:lnTo>
                  <a:pt x="1628" y="513"/>
                </a:lnTo>
                <a:lnTo>
                  <a:pt x="1502" y="510"/>
                </a:lnTo>
                <a:lnTo>
                  <a:pt x="1374" y="503"/>
                </a:lnTo>
                <a:lnTo>
                  <a:pt x="1289" y="499"/>
                </a:lnTo>
                <a:lnTo>
                  <a:pt x="1200" y="502"/>
                </a:lnTo>
                <a:lnTo>
                  <a:pt x="1114" y="509"/>
                </a:lnTo>
                <a:lnTo>
                  <a:pt x="1027" y="519"/>
                </a:lnTo>
                <a:lnTo>
                  <a:pt x="965" y="529"/>
                </a:lnTo>
                <a:lnTo>
                  <a:pt x="909" y="541"/>
                </a:lnTo>
                <a:lnTo>
                  <a:pt x="855" y="553"/>
                </a:lnTo>
                <a:lnTo>
                  <a:pt x="801" y="571"/>
                </a:lnTo>
                <a:lnTo>
                  <a:pt x="749" y="596"/>
                </a:lnTo>
                <a:lnTo>
                  <a:pt x="700" y="623"/>
                </a:lnTo>
                <a:lnTo>
                  <a:pt x="652" y="655"/>
                </a:lnTo>
                <a:lnTo>
                  <a:pt x="619" y="678"/>
                </a:lnTo>
                <a:lnTo>
                  <a:pt x="506" y="773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4292601" y="3049588"/>
            <a:ext cx="2736850" cy="1098550"/>
          </a:xfrm>
          <a:custGeom>
            <a:avLst/>
            <a:gdLst>
              <a:gd name="T0" fmla="*/ 2147483646 w 4776"/>
              <a:gd name="T1" fmla="*/ 2147483646 h 2077"/>
              <a:gd name="T2" fmla="*/ 2147483646 w 4776"/>
              <a:gd name="T3" fmla="*/ 2147483646 h 2077"/>
              <a:gd name="T4" fmla="*/ 2147483646 w 4776"/>
              <a:gd name="T5" fmla="*/ 2147483646 h 2077"/>
              <a:gd name="T6" fmla="*/ 2147483646 w 4776"/>
              <a:gd name="T7" fmla="*/ 2147483646 h 2077"/>
              <a:gd name="T8" fmla="*/ 2147483646 w 4776"/>
              <a:gd name="T9" fmla="*/ 2147483646 h 2077"/>
              <a:gd name="T10" fmla="*/ 2147483646 w 4776"/>
              <a:gd name="T11" fmla="*/ 2147483646 h 2077"/>
              <a:gd name="T12" fmla="*/ 2147483646 w 4776"/>
              <a:gd name="T13" fmla="*/ 2147483646 h 2077"/>
              <a:gd name="T14" fmla="*/ 2147483646 w 4776"/>
              <a:gd name="T15" fmla="*/ 2147483646 h 2077"/>
              <a:gd name="T16" fmla="*/ 2147483646 w 4776"/>
              <a:gd name="T17" fmla="*/ 2147483646 h 2077"/>
              <a:gd name="T18" fmla="*/ 2147483646 w 4776"/>
              <a:gd name="T19" fmla="*/ 2147483646 h 2077"/>
              <a:gd name="T20" fmla="*/ 2147483646 w 4776"/>
              <a:gd name="T21" fmla="*/ 2147483646 h 2077"/>
              <a:gd name="T22" fmla="*/ 2147483646 w 4776"/>
              <a:gd name="T23" fmla="*/ 2147483646 h 2077"/>
              <a:gd name="T24" fmla="*/ 2147483646 w 4776"/>
              <a:gd name="T25" fmla="*/ 2147483646 h 2077"/>
              <a:gd name="T26" fmla="*/ 2147483646 w 4776"/>
              <a:gd name="T27" fmla="*/ 2147483646 h 2077"/>
              <a:gd name="T28" fmla="*/ 2147483646 w 4776"/>
              <a:gd name="T29" fmla="*/ 2147483646 h 2077"/>
              <a:gd name="T30" fmla="*/ 2147483646 w 4776"/>
              <a:gd name="T31" fmla="*/ 2147483646 h 2077"/>
              <a:gd name="T32" fmla="*/ 2147483646 w 4776"/>
              <a:gd name="T33" fmla="*/ 2147483646 h 2077"/>
              <a:gd name="T34" fmla="*/ 2147483646 w 4776"/>
              <a:gd name="T35" fmla="*/ 2147483646 h 2077"/>
              <a:gd name="T36" fmla="*/ 2147483646 w 4776"/>
              <a:gd name="T37" fmla="*/ 2147483646 h 2077"/>
              <a:gd name="T38" fmla="*/ 2147483646 w 4776"/>
              <a:gd name="T39" fmla="*/ 0 h 2077"/>
              <a:gd name="T40" fmla="*/ 2147483646 w 4776"/>
              <a:gd name="T41" fmla="*/ 2147483646 h 2077"/>
              <a:gd name="T42" fmla="*/ 2147483646 w 4776"/>
              <a:gd name="T43" fmla="*/ 2147483646 h 2077"/>
              <a:gd name="T44" fmla="*/ 2147483646 w 4776"/>
              <a:gd name="T45" fmla="*/ 2147483646 h 2077"/>
              <a:gd name="T46" fmla="*/ 2147483646 w 4776"/>
              <a:gd name="T47" fmla="*/ 2147483646 h 2077"/>
              <a:gd name="T48" fmla="*/ 2147483646 w 4776"/>
              <a:gd name="T49" fmla="*/ 2147483646 h 2077"/>
              <a:gd name="T50" fmla="*/ 2147483646 w 4776"/>
              <a:gd name="T51" fmla="*/ 2147483646 h 2077"/>
              <a:gd name="T52" fmla="*/ 2147483646 w 4776"/>
              <a:gd name="T53" fmla="*/ 2147483646 h 2077"/>
              <a:gd name="T54" fmla="*/ 2147483646 w 4776"/>
              <a:gd name="T55" fmla="*/ 2147483646 h 2077"/>
              <a:gd name="T56" fmla="*/ 2147483646 w 4776"/>
              <a:gd name="T57" fmla="*/ 2147483646 h 2077"/>
              <a:gd name="T58" fmla="*/ 2147483646 w 4776"/>
              <a:gd name="T59" fmla="*/ 2147483646 h 2077"/>
              <a:gd name="T60" fmla="*/ 2147483646 w 4776"/>
              <a:gd name="T61" fmla="*/ 2147483646 h 2077"/>
              <a:gd name="T62" fmla="*/ 2147483646 w 4776"/>
              <a:gd name="T63" fmla="*/ 2147483646 h 2077"/>
              <a:gd name="T64" fmla="*/ 2147483646 w 4776"/>
              <a:gd name="T65" fmla="*/ 2147483646 h 2077"/>
              <a:gd name="T66" fmla="*/ 2147483646 w 4776"/>
              <a:gd name="T67" fmla="*/ 2147483646 h 2077"/>
              <a:gd name="T68" fmla="*/ 2147483646 w 4776"/>
              <a:gd name="T69" fmla="*/ 2147483646 h 2077"/>
              <a:gd name="T70" fmla="*/ 2147483646 w 4776"/>
              <a:gd name="T71" fmla="*/ 2147483646 h 2077"/>
              <a:gd name="T72" fmla="*/ 2147483646 w 4776"/>
              <a:gd name="T73" fmla="*/ 2147483646 h 2077"/>
              <a:gd name="T74" fmla="*/ 2147483646 w 4776"/>
              <a:gd name="T75" fmla="*/ 2147483646 h 2077"/>
              <a:gd name="T76" fmla="*/ 2147483646 w 4776"/>
              <a:gd name="T77" fmla="*/ 2147483646 h 2077"/>
              <a:gd name="T78" fmla="*/ 2147483646 w 4776"/>
              <a:gd name="T79" fmla="*/ 2147483646 h 2077"/>
              <a:gd name="T80" fmla="*/ 2147483646 w 4776"/>
              <a:gd name="T81" fmla="*/ 2147483646 h 2077"/>
              <a:gd name="T82" fmla="*/ 2147483646 w 4776"/>
              <a:gd name="T83" fmla="*/ 2147483646 h 2077"/>
              <a:gd name="T84" fmla="*/ 2147483646 w 4776"/>
              <a:gd name="T85" fmla="*/ 2147483646 h 2077"/>
              <a:gd name="T86" fmla="*/ 2147483646 w 4776"/>
              <a:gd name="T87" fmla="*/ 2147483646 h 2077"/>
              <a:gd name="T88" fmla="*/ 2147483646 w 4776"/>
              <a:gd name="T89" fmla="*/ 2147483646 h 2077"/>
              <a:gd name="T90" fmla="*/ 2147483646 w 4776"/>
              <a:gd name="T91" fmla="*/ 2147483646 h 2077"/>
              <a:gd name="T92" fmla="*/ 2147483646 w 4776"/>
              <a:gd name="T93" fmla="*/ 2147483646 h 2077"/>
              <a:gd name="T94" fmla="*/ 2147483646 w 4776"/>
              <a:gd name="T95" fmla="*/ 2147483646 h 207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776"/>
              <a:gd name="T145" fmla="*/ 0 h 2077"/>
              <a:gd name="T146" fmla="*/ 4776 w 4776"/>
              <a:gd name="T147" fmla="*/ 2077 h 207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776" h="2077">
                <a:moveTo>
                  <a:pt x="386" y="745"/>
                </a:moveTo>
                <a:lnTo>
                  <a:pt x="432" y="792"/>
                </a:lnTo>
                <a:lnTo>
                  <a:pt x="467" y="820"/>
                </a:lnTo>
                <a:lnTo>
                  <a:pt x="517" y="859"/>
                </a:lnTo>
                <a:lnTo>
                  <a:pt x="562" y="889"/>
                </a:lnTo>
                <a:lnTo>
                  <a:pt x="613" y="913"/>
                </a:lnTo>
                <a:lnTo>
                  <a:pt x="664" y="934"/>
                </a:lnTo>
                <a:lnTo>
                  <a:pt x="693" y="943"/>
                </a:lnTo>
                <a:lnTo>
                  <a:pt x="764" y="912"/>
                </a:lnTo>
                <a:lnTo>
                  <a:pt x="951" y="835"/>
                </a:lnTo>
                <a:lnTo>
                  <a:pt x="1141" y="764"/>
                </a:lnTo>
                <a:lnTo>
                  <a:pt x="1329" y="696"/>
                </a:lnTo>
                <a:lnTo>
                  <a:pt x="1520" y="634"/>
                </a:lnTo>
                <a:lnTo>
                  <a:pt x="1713" y="577"/>
                </a:lnTo>
                <a:lnTo>
                  <a:pt x="1894" y="526"/>
                </a:lnTo>
                <a:lnTo>
                  <a:pt x="1907" y="523"/>
                </a:lnTo>
                <a:lnTo>
                  <a:pt x="1960" y="510"/>
                </a:lnTo>
                <a:lnTo>
                  <a:pt x="2050" y="487"/>
                </a:lnTo>
                <a:lnTo>
                  <a:pt x="2141" y="465"/>
                </a:lnTo>
                <a:lnTo>
                  <a:pt x="2234" y="449"/>
                </a:lnTo>
                <a:lnTo>
                  <a:pt x="2324" y="436"/>
                </a:lnTo>
                <a:lnTo>
                  <a:pt x="2327" y="418"/>
                </a:lnTo>
                <a:lnTo>
                  <a:pt x="2331" y="386"/>
                </a:lnTo>
                <a:lnTo>
                  <a:pt x="2339" y="356"/>
                </a:lnTo>
                <a:lnTo>
                  <a:pt x="2350" y="328"/>
                </a:lnTo>
                <a:lnTo>
                  <a:pt x="2364" y="298"/>
                </a:lnTo>
                <a:lnTo>
                  <a:pt x="2381" y="274"/>
                </a:lnTo>
                <a:lnTo>
                  <a:pt x="2400" y="248"/>
                </a:lnTo>
                <a:lnTo>
                  <a:pt x="2347" y="253"/>
                </a:lnTo>
                <a:lnTo>
                  <a:pt x="2294" y="260"/>
                </a:lnTo>
                <a:lnTo>
                  <a:pt x="2240" y="274"/>
                </a:lnTo>
                <a:lnTo>
                  <a:pt x="2187" y="287"/>
                </a:lnTo>
                <a:lnTo>
                  <a:pt x="2134" y="303"/>
                </a:lnTo>
                <a:lnTo>
                  <a:pt x="2084" y="325"/>
                </a:lnTo>
                <a:lnTo>
                  <a:pt x="2034" y="351"/>
                </a:lnTo>
                <a:lnTo>
                  <a:pt x="1986" y="378"/>
                </a:lnTo>
                <a:lnTo>
                  <a:pt x="1940" y="407"/>
                </a:lnTo>
                <a:lnTo>
                  <a:pt x="1907" y="429"/>
                </a:lnTo>
                <a:lnTo>
                  <a:pt x="1914" y="348"/>
                </a:lnTo>
                <a:lnTo>
                  <a:pt x="1911" y="302"/>
                </a:lnTo>
                <a:lnTo>
                  <a:pt x="1950" y="279"/>
                </a:lnTo>
                <a:lnTo>
                  <a:pt x="2009" y="248"/>
                </a:lnTo>
                <a:lnTo>
                  <a:pt x="2069" y="221"/>
                </a:lnTo>
                <a:lnTo>
                  <a:pt x="2130" y="197"/>
                </a:lnTo>
                <a:lnTo>
                  <a:pt x="2194" y="176"/>
                </a:lnTo>
                <a:lnTo>
                  <a:pt x="2256" y="159"/>
                </a:lnTo>
                <a:lnTo>
                  <a:pt x="2321" y="143"/>
                </a:lnTo>
                <a:lnTo>
                  <a:pt x="2386" y="134"/>
                </a:lnTo>
                <a:lnTo>
                  <a:pt x="2450" y="126"/>
                </a:lnTo>
                <a:lnTo>
                  <a:pt x="2516" y="122"/>
                </a:lnTo>
                <a:lnTo>
                  <a:pt x="2582" y="122"/>
                </a:lnTo>
                <a:lnTo>
                  <a:pt x="2603" y="109"/>
                </a:lnTo>
                <a:lnTo>
                  <a:pt x="2650" y="84"/>
                </a:lnTo>
                <a:lnTo>
                  <a:pt x="2696" y="61"/>
                </a:lnTo>
                <a:lnTo>
                  <a:pt x="2744" y="43"/>
                </a:lnTo>
                <a:lnTo>
                  <a:pt x="2794" y="27"/>
                </a:lnTo>
                <a:lnTo>
                  <a:pt x="2844" y="18"/>
                </a:lnTo>
                <a:lnTo>
                  <a:pt x="2896" y="7"/>
                </a:lnTo>
                <a:lnTo>
                  <a:pt x="2945" y="4"/>
                </a:lnTo>
                <a:lnTo>
                  <a:pt x="2996" y="0"/>
                </a:lnTo>
                <a:lnTo>
                  <a:pt x="3048" y="4"/>
                </a:lnTo>
                <a:lnTo>
                  <a:pt x="3134" y="220"/>
                </a:lnTo>
                <a:lnTo>
                  <a:pt x="3232" y="257"/>
                </a:lnTo>
                <a:lnTo>
                  <a:pt x="3345" y="307"/>
                </a:lnTo>
                <a:lnTo>
                  <a:pt x="3459" y="361"/>
                </a:lnTo>
                <a:lnTo>
                  <a:pt x="3569" y="421"/>
                </a:lnTo>
                <a:lnTo>
                  <a:pt x="3678" y="483"/>
                </a:lnTo>
                <a:lnTo>
                  <a:pt x="3783" y="549"/>
                </a:lnTo>
                <a:lnTo>
                  <a:pt x="3889" y="621"/>
                </a:lnTo>
                <a:lnTo>
                  <a:pt x="3991" y="696"/>
                </a:lnTo>
                <a:lnTo>
                  <a:pt x="4089" y="775"/>
                </a:lnTo>
                <a:lnTo>
                  <a:pt x="4185" y="859"/>
                </a:lnTo>
                <a:lnTo>
                  <a:pt x="4280" y="945"/>
                </a:lnTo>
                <a:lnTo>
                  <a:pt x="4369" y="1037"/>
                </a:lnTo>
                <a:lnTo>
                  <a:pt x="4457" y="1128"/>
                </a:lnTo>
                <a:lnTo>
                  <a:pt x="4541" y="1227"/>
                </a:lnTo>
                <a:lnTo>
                  <a:pt x="4622" y="1326"/>
                </a:lnTo>
                <a:lnTo>
                  <a:pt x="4700" y="1430"/>
                </a:lnTo>
                <a:lnTo>
                  <a:pt x="4776" y="1532"/>
                </a:lnTo>
                <a:lnTo>
                  <a:pt x="4738" y="1566"/>
                </a:lnTo>
                <a:lnTo>
                  <a:pt x="4692" y="1603"/>
                </a:lnTo>
                <a:lnTo>
                  <a:pt x="4620" y="1500"/>
                </a:lnTo>
                <a:lnTo>
                  <a:pt x="4547" y="1404"/>
                </a:lnTo>
                <a:lnTo>
                  <a:pt x="4472" y="1311"/>
                </a:lnTo>
                <a:lnTo>
                  <a:pt x="4394" y="1219"/>
                </a:lnTo>
                <a:lnTo>
                  <a:pt x="4313" y="1130"/>
                </a:lnTo>
                <a:lnTo>
                  <a:pt x="4228" y="1044"/>
                </a:lnTo>
                <a:lnTo>
                  <a:pt x="4142" y="963"/>
                </a:lnTo>
                <a:lnTo>
                  <a:pt x="4053" y="885"/>
                </a:lnTo>
                <a:lnTo>
                  <a:pt x="3962" y="811"/>
                </a:lnTo>
                <a:lnTo>
                  <a:pt x="3869" y="736"/>
                </a:lnTo>
                <a:lnTo>
                  <a:pt x="3772" y="669"/>
                </a:lnTo>
                <a:lnTo>
                  <a:pt x="3675" y="604"/>
                </a:lnTo>
                <a:lnTo>
                  <a:pt x="3601" y="557"/>
                </a:lnTo>
                <a:lnTo>
                  <a:pt x="3604" y="557"/>
                </a:lnTo>
                <a:lnTo>
                  <a:pt x="3453" y="1037"/>
                </a:lnTo>
                <a:lnTo>
                  <a:pt x="3358" y="1049"/>
                </a:lnTo>
                <a:lnTo>
                  <a:pt x="3231" y="1061"/>
                </a:lnTo>
                <a:lnTo>
                  <a:pt x="3106" y="1067"/>
                </a:lnTo>
                <a:lnTo>
                  <a:pt x="2978" y="1070"/>
                </a:lnTo>
                <a:lnTo>
                  <a:pt x="2852" y="1067"/>
                </a:lnTo>
                <a:lnTo>
                  <a:pt x="2724" y="1060"/>
                </a:lnTo>
                <a:lnTo>
                  <a:pt x="2639" y="1056"/>
                </a:lnTo>
                <a:lnTo>
                  <a:pt x="2550" y="1059"/>
                </a:lnTo>
                <a:lnTo>
                  <a:pt x="2464" y="1066"/>
                </a:lnTo>
                <a:lnTo>
                  <a:pt x="2377" y="1076"/>
                </a:lnTo>
                <a:lnTo>
                  <a:pt x="2321" y="1086"/>
                </a:lnTo>
                <a:lnTo>
                  <a:pt x="2315" y="1086"/>
                </a:lnTo>
                <a:lnTo>
                  <a:pt x="2259" y="1098"/>
                </a:lnTo>
                <a:lnTo>
                  <a:pt x="2205" y="1110"/>
                </a:lnTo>
                <a:lnTo>
                  <a:pt x="2151" y="1128"/>
                </a:lnTo>
                <a:lnTo>
                  <a:pt x="2099" y="1153"/>
                </a:lnTo>
                <a:lnTo>
                  <a:pt x="2050" y="1180"/>
                </a:lnTo>
                <a:lnTo>
                  <a:pt x="2002" y="1212"/>
                </a:lnTo>
                <a:lnTo>
                  <a:pt x="1969" y="1235"/>
                </a:lnTo>
                <a:lnTo>
                  <a:pt x="1870" y="1318"/>
                </a:lnTo>
                <a:lnTo>
                  <a:pt x="1807" y="1367"/>
                </a:lnTo>
                <a:lnTo>
                  <a:pt x="1713" y="1439"/>
                </a:lnTo>
                <a:lnTo>
                  <a:pt x="1600" y="1520"/>
                </a:lnTo>
                <a:lnTo>
                  <a:pt x="1473" y="1605"/>
                </a:lnTo>
                <a:lnTo>
                  <a:pt x="1350" y="1685"/>
                </a:lnTo>
                <a:lnTo>
                  <a:pt x="1310" y="1708"/>
                </a:lnTo>
                <a:lnTo>
                  <a:pt x="1214" y="1759"/>
                </a:lnTo>
                <a:lnTo>
                  <a:pt x="1115" y="1809"/>
                </a:lnTo>
                <a:lnTo>
                  <a:pt x="1016" y="1855"/>
                </a:lnTo>
                <a:lnTo>
                  <a:pt x="914" y="1895"/>
                </a:lnTo>
                <a:lnTo>
                  <a:pt x="812" y="1933"/>
                </a:lnTo>
                <a:lnTo>
                  <a:pt x="709" y="1967"/>
                </a:lnTo>
                <a:lnTo>
                  <a:pt x="604" y="1998"/>
                </a:lnTo>
                <a:lnTo>
                  <a:pt x="499" y="2023"/>
                </a:lnTo>
                <a:lnTo>
                  <a:pt x="392" y="2045"/>
                </a:lnTo>
                <a:lnTo>
                  <a:pt x="288" y="2064"/>
                </a:lnTo>
                <a:lnTo>
                  <a:pt x="179" y="2077"/>
                </a:lnTo>
                <a:lnTo>
                  <a:pt x="0" y="1842"/>
                </a:lnTo>
                <a:lnTo>
                  <a:pt x="13" y="1732"/>
                </a:lnTo>
                <a:lnTo>
                  <a:pt x="34" y="1609"/>
                </a:lnTo>
                <a:lnTo>
                  <a:pt x="57" y="1485"/>
                </a:lnTo>
                <a:lnTo>
                  <a:pt x="82" y="1364"/>
                </a:lnTo>
                <a:lnTo>
                  <a:pt x="114" y="1242"/>
                </a:lnTo>
                <a:lnTo>
                  <a:pt x="147" y="1122"/>
                </a:lnTo>
                <a:lnTo>
                  <a:pt x="186" y="1004"/>
                </a:lnTo>
                <a:lnTo>
                  <a:pt x="226" y="885"/>
                </a:lnTo>
                <a:lnTo>
                  <a:pt x="272" y="769"/>
                </a:lnTo>
                <a:lnTo>
                  <a:pt x="318" y="659"/>
                </a:lnTo>
                <a:lnTo>
                  <a:pt x="386" y="74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5378452" y="3179764"/>
            <a:ext cx="288925" cy="147637"/>
          </a:xfrm>
          <a:custGeom>
            <a:avLst/>
            <a:gdLst>
              <a:gd name="T0" fmla="*/ 0 w 506"/>
              <a:gd name="T1" fmla="*/ 2147483646 h 278"/>
              <a:gd name="T2" fmla="*/ 2147483646 w 506"/>
              <a:gd name="T3" fmla="*/ 2147483646 h 278"/>
              <a:gd name="T4" fmla="*/ 2147483646 w 506"/>
              <a:gd name="T5" fmla="*/ 2147483646 h 278"/>
              <a:gd name="T6" fmla="*/ 2147483646 w 506"/>
              <a:gd name="T7" fmla="*/ 2147483646 h 278"/>
              <a:gd name="T8" fmla="*/ 2147483646 w 506"/>
              <a:gd name="T9" fmla="*/ 2147483646 h 278"/>
              <a:gd name="T10" fmla="*/ 2147483646 w 506"/>
              <a:gd name="T11" fmla="*/ 2147483646 h 278"/>
              <a:gd name="T12" fmla="*/ 2147483646 w 506"/>
              <a:gd name="T13" fmla="*/ 2147483646 h 278"/>
              <a:gd name="T14" fmla="*/ 2147483646 w 506"/>
              <a:gd name="T15" fmla="*/ 2147483646 h 278"/>
              <a:gd name="T16" fmla="*/ 2147483646 w 506"/>
              <a:gd name="T17" fmla="*/ 2147483646 h 278"/>
              <a:gd name="T18" fmla="*/ 2147483646 w 506"/>
              <a:gd name="T19" fmla="*/ 2147483646 h 278"/>
              <a:gd name="T20" fmla="*/ 2147483646 w 506"/>
              <a:gd name="T21" fmla="*/ 2147483646 h 278"/>
              <a:gd name="T22" fmla="*/ 2147483646 w 506"/>
              <a:gd name="T23" fmla="*/ 2147483646 h 278"/>
              <a:gd name="T24" fmla="*/ 2147483646 w 506"/>
              <a:gd name="T25" fmla="*/ 2147483646 h 278"/>
              <a:gd name="T26" fmla="*/ 2147483646 w 506"/>
              <a:gd name="T27" fmla="*/ 2147483646 h 278"/>
              <a:gd name="T28" fmla="*/ 2147483646 w 506"/>
              <a:gd name="T29" fmla="*/ 0 h 278"/>
              <a:gd name="T30" fmla="*/ 2147483646 w 506"/>
              <a:gd name="T31" fmla="*/ 2147483646 h 278"/>
              <a:gd name="T32" fmla="*/ 2147483646 w 506"/>
              <a:gd name="T33" fmla="*/ 2147483646 h 278"/>
              <a:gd name="T34" fmla="*/ 2147483646 w 506"/>
              <a:gd name="T35" fmla="*/ 2147483646 h 278"/>
              <a:gd name="T36" fmla="*/ 2147483646 w 506"/>
              <a:gd name="T37" fmla="*/ 2147483646 h 278"/>
              <a:gd name="T38" fmla="*/ 2147483646 w 506"/>
              <a:gd name="T39" fmla="*/ 2147483646 h 278"/>
              <a:gd name="T40" fmla="*/ 2147483646 w 506"/>
              <a:gd name="T41" fmla="*/ 2147483646 h 278"/>
              <a:gd name="T42" fmla="*/ 2147483646 w 506"/>
              <a:gd name="T43" fmla="*/ 2147483646 h 278"/>
              <a:gd name="T44" fmla="*/ 2147483646 w 506"/>
              <a:gd name="T45" fmla="*/ 2147483646 h 278"/>
              <a:gd name="T46" fmla="*/ 2147483646 w 506"/>
              <a:gd name="T47" fmla="*/ 2147483646 h 278"/>
              <a:gd name="T48" fmla="*/ 2147483646 w 506"/>
              <a:gd name="T49" fmla="*/ 2147483646 h 278"/>
              <a:gd name="T50" fmla="*/ 2147483646 w 506"/>
              <a:gd name="T51" fmla="*/ 2147483646 h 278"/>
              <a:gd name="T52" fmla="*/ 2147483646 w 506"/>
              <a:gd name="T53" fmla="*/ 2147483646 h 278"/>
              <a:gd name="T54" fmla="*/ 0 w 506"/>
              <a:gd name="T55" fmla="*/ 2147483646 h 2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06"/>
              <a:gd name="T85" fmla="*/ 0 h 278"/>
              <a:gd name="T86" fmla="*/ 506 w 506"/>
              <a:gd name="T87" fmla="*/ 278 h 27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06" h="278">
                <a:moveTo>
                  <a:pt x="0" y="278"/>
                </a:moveTo>
                <a:lnTo>
                  <a:pt x="6" y="252"/>
                </a:lnTo>
                <a:lnTo>
                  <a:pt x="11" y="223"/>
                </a:lnTo>
                <a:lnTo>
                  <a:pt x="13" y="196"/>
                </a:lnTo>
                <a:lnTo>
                  <a:pt x="13" y="181"/>
                </a:lnTo>
                <a:lnTo>
                  <a:pt x="46" y="159"/>
                </a:lnTo>
                <a:lnTo>
                  <a:pt x="92" y="130"/>
                </a:lnTo>
                <a:lnTo>
                  <a:pt x="140" y="103"/>
                </a:lnTo>
                <a:lnTo>
                  <a:pt x="190" y="77"/>
                </a:lnTo>
                <a:lnTo>
                  <a:pt x="240" y="55"/>
                </a:lnTo>
                <a:lnTo>
                  <a:pt x="293" y="39"/>
                </a:lnTo>
                <a:lnTo>
                  <a:pt x="346" y="26"/>
                </a:lnTo>
                <a:lnTo>
                  <a:pt x="400" y="12"/>
                </a:lnTo>
                <a:lnTo>
                  <a:pt x="453" y="5"/>
                </a:lnTo>
                <a:lnTo>
                  <a:pt x="506" y="0"/>
                </a:lnTo>
                <a:lnTo>
                  <a:pt x="487" y="26"/>
                </a:lnTo>
                <a:lnTo>
                  <a:pt x="470" y="50"/>
                </a:lnTo>
                <a:lnTo>
                  <a:pt x="456" y="80"/>
                </a:lnTo>
                <a:lnTo>
                  <a:pt x="445" y="108"/>
                </a:lnTo>
                <a:lnTo>
                  <a:pt x="437" y="138"/>
                </a:lnTo>
                <a:lnTo>
                  <a:pt x="433" y="170"/>
                </a:lnTo>
                <a:lnTo>
                  <a:pt x="430" y="188"/>
                </a:lnTo>
                <a:lnTo>
                  <a:pt x="340" y="201"/>
                </a:lnTo>
                <a:lnTo>
                  <a:pt x="247" y="217"/>
                </a:lnTo>
                <a:lnTo>
                  <a:pt x="156" y="239"/>
                </a:lnTo>
                <a:lnTo>
                  <a:pt x="66" y="262"/>
                </a:lnTo>
                <a:lnTo>
                  <a:pt x="13" y="275"/>
                </a:lnTo>
                <a:lnTo>
                  <a:pt x="0" y="27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370389" y="2679701"/>
            <a:ext cx="1019175" cy="868363"/>
          </a:xfrm>
          <a:custGeom>
            <a:avLst/>
            <a:gdLst>
              <a:gd name="T0" fmla="*/ 2147483646 w 1781"/>
              <a:gd name="T1" fmla="*/ 2147483646 h 1640"/>
              <a:gd name="T2" fmla="*/ 2147483646 w 1781"/>
              <a:gd name="T3" fmla="*/ 2147483646 h 1640"/>
              <a:gd name="T4" fmla="*/ 2147483646 w 1781"/>
              <a:gd name="T5" fmla="*/ 2147483646 h 1640"/>
              <a:gd name="T6" fmla="*/ 2147483646 w 1781"/>
              <a:gd name="T7" fmla="*/ 2147483646 h 1640"/>
              <a:gd name="T8" fmla="*/ 2147483646 w 1781"/>
              <a:gd name="T9" fmla="*/ 2147483646 h 1640"/>
              <a:gd name="T10" fmla="*/ 2147483646 w 1781"/>
              <a:gd name="T11" fmla="*/ 2147483646 h 1640"/>
              <a:gd name="T12" fmla="*/ 2147483646 w 1781"/>
              <a:gd name="T13" fmla="*/ 2147483646 h 1640"/>
              <a:gd name="T14" fmla="*/ 2147483646 w 1781"/>
              <a:gd name="T15" fmla="*/ 2147483646 h 1640"/>
              <a:gd name="T16" fmla="*/ 2147483646 w 1781"/>
              <a:gd name="T17" fmla="*/ 2147483646 h 1640"/>
              <a:gd name="T18" fmla="*/ 2147483646 w 1781"/>
              <a:gd name="T19" fmla="*/ 2147483646 h 1640"/>
              <a:gd name="T20" fmla="*/ 2147483646 w 1781"/>
              <a:gd name="T21" fmla="*/ 2147483646 h 1640"/>
              <a:gd name="T22" fmla="*/ 0 w 1781"/>
              <a:gd name="T23" fmla="*/ 2147483646 h 1640"/>
              <a:gd name="T24" fmla="*/ 2147483646 w 1781"/>
              <a:gd name="T25" fmla="*/ 2147483646 h 1640"/>
              <a:gd name="T26" fmla="*/ 2147483646 w 1781"/>
              <a:gd name="T27" fmla="*/ 2147483646 h 1640"/>
              <a:gd name="T28" fmla="*/ 2147483646 w 1781"/>
              <a:gd name="T29" fmla="*/ 2147483646 h 1640"/>
              <a:gd name="T30" fmla="*/ 2147483646 w 1781"/>
              <a:gd name="T31" fmla="*/ 2147483646 h 1640"/>
              <a:gd name="T32" fmla="*/ 2147483646 w 1781"/>
              <a:gd name="T33" fmla="*/ 2147483646 h 1640"/>
              <a:gd name="T34" fmla="*/ 2147483646 w 1781"/>
              <a:gd name="T35" fmla="*/ 2147483646 h 1640"/>
              <a:gd name="T36" fmla="*/ 2147483646 w 1781"/>
              <a:gd name="T37" fmla="*/ 2147483646 h 1640"/>
              <a:gd name="T38" fmla="*/ 2147483646 w 1781"/>
              <a:gd name="T39" fmla="*/ 2147483646 h 1640"/>
              <a:gd name="T40" fmla="*/ 2147483646 w 1781"/>
              <a:gd name="T41" fmla="*/ 2147483646 h 1640"/>
              <a:gd name="T42" fmla="*/ 2147483646 w 1781"/>
              <a:gd name="T43" fmla="*/ 2147483646 h 1640"/>
              <a:gd name="T44" fmla="*/ 2147483646 w 1781"/>
              <a:gd name="T45" fmla="*/ 0 h 1640"/>
              <a:gd name="T46" fmla="*/ 2147483646 w 1781"/>
              <a:gd name="T47" fmla="*/ 2147483646 h 1640"/>
              <a:gd name="T48" fmla="*/ 2147483646 w 1781"/>
              <a:gd name="T49" fmla="*/ 2147483646 h 1640"/>
              <a:gd name="T50" fmla="*/ 2147483646 w 1781"/>
              <a:gd name="T51" fmla="*/ 2147483646 h 1640"/>
              <a:gd name="T52" fmla="*/ 2147483646 w 1781"/>
              <a:gd name="T53" fmla="*/ 2147483646 h 1640"/>
              <a:gd name="T54" fmla="*/ 2147483646 w 1781"/>
              <a:gd name="T55" fmla="*/ 2147483646 h 1640"/>
              <a:gd name="T56" fmla="*/ 2147483646 w 1781"/>
              <a:gd name="T57" fmla="*/ 2147483646 h 1640"/>
              <a:gd name="T58" fmla="*/ 2147483646 w 1781"/>
              <a:gd name="T59" fmla="*/ 2147483646 h 1640"/>
              <a:gd name="T60" fmla="*/ 2147483646 w 1781"/>
              <a:gd name="T61" fmla="*/ 2147483646 h 1640"/>
              <a:gd name="T62" fmla="*/ 2147483646 w 1781"/>
              <a:gd name="T63" fmla="*/ 2147483646 h 1640"/>
              <a:gd name="T64" fmla="*/ 2147483646 w 1781"/>
              <a:gd name="T65" fmla="*/ 2147483646 h 1640"/>
              <a:gd name="T66" fmla="*/ 2147483646 w 1781"/>
              <a:gd name="T67" fmla="*/ 2147483646 h 1640"/>
              <a:gd name="T68" fmla="*/ 2147483646 w 1781"/>
              <a:gd name="T69" fmla="*/ 2147483646 h 1640"/>
              <a:gd name="T70" fmla="*/ 2147483646 w 1781"/>
              <a:gd name="T71" fmla="*/ 2147483646 h 1640"/>
              <a:gd name="T72" fmla="*/ 2147483646 w 1781"/>
              <a:gd name="T73" fmla="*/ 2147483646 h 1640"/>
              <a:gd name="T74" fmla="*/ 2147483646 w 1781"/>
              <a:gd name="T75" fmla="*/ 2147483646 h 1640"/>
              <a:gd name="T76" fmla="*/ 2147483646 w 1781"/>
              <a:gd name="T77" fmla="*/ 2147483646 h 1640"/>
              <a:gd name="T78" fmla="*/ 2147483646 w 1781"/>
              <a:gd name="T79" fmla="*/ 2147483646 h 1640"/>
              <a:gd name="T80" fmla="*/ 2147483646 w 1781"/>
              <a:gd name="T81" fmla="*/ 2147483646 h 1640"/>
              <a:gd name="T82" fmla="*/ 2147483646 w 1781"/>
              <a:gd name="T83" fmla="*/ 2147483646 h 1640"/>
              <a:gd name="T84" fmla="*/ 2147483646 w 1781"/>
              <a:gd name="T85" fmla="*/ 2147483646 h 1640"/>
              <a:gd name="T86" fmla="*/ 2147483646 w 1781"/>
              <a:gd name="T87" fmla="*/ 2147483646 h 1640"/>
              <a:gd name="T88" fmla="*/ 2147483646 w 1781"/>
              <a:gd name="T89" fmla="*/ 2147483646 h 1640"/>
              <a:gd name="T90" fmla="*/ 2147483646 w 1781"/>
              <a:gd name="T91" fmla="*/ 2147483646 h 1640"/>
              <a:gd name="T92" fmla="*/ 2147483646 w 1781"/>
              <a:gd name="T93" fmla="*/ 2147483646 h 1640"/>
              <a:gd name="T94" fmla="*/ 2147483646 w 1781"/>
              <a:gd name="T95" fmla="*/ 2147483646 h 1640"/>
              <a:gd name="T96" fmla="*/ 2147483646 w 1781"/>
              <a:gd name="T97" fmla="*/ 2147483646 h 1640"/>
              <a:gd name="T98" fmla="*/ 2147483646 w 1781"/>
              <a:gd name="T99" fmla="*/ 2147483646 h 16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81"/>
              <a:gd name="T151" fmla="*/ 0 h 1640"/>
              <a:gd name="T152" fmla="*/ 1781 w 1781"/>
              <a:gd name="T153" fmla="*/ 1640 h 164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81" h="1640">
                <a:moveTo>
                  <a:pt x="1580" y="1274"/>
                </a:moveTo>
                <a:lnTo>
                  <a:pt x="1387" y="1331"/>
                </a:lnTo>
                <a:lnTo>
                  <a:pt x="1196" y="1393"/>
                </a:lnTo>
                <a:lnTo>
                  <a:pt x="1008" y="1461"/>
                </a:lnTo>
                <a:lnTo>
                  <a:pt x="818" y="1532"/>
                </a:lnTo>
                <a:lnTo>
                  <a:pt x="631" y="1609"/>
                </a:lnTo>
                <a:lnTo>
                  <a:pt x="560" y="1640"/>
                </a:lnTo>
                <a:lnTo>
                  <a:pt x="531" y="1631"/>
                </a:lnTo>
                <a:lnTo>
                  <a:pt x="480" y="1610"/>
                </a:lnTo>
                <a:lnTo>
                  <a:pt x="429" y="1586"/>
                </a:lnTo>
                <a:lnTo>
                  <a:pt x="384" y="1556"/>
                </a:lnTo>
                <a:lnTo>
                  <a:pt x="334" y="1517"/>
                </a:lnTo>
                <a:lnTo>
                  <a:pt x="299" y="1489"/>
                </a:lnTo>
                <a:lnTo>
                  <a:pt x="253" y="1442"/>
                </a:lnTo>
                <a:lnTo>
                  <a:pt x="185" y="1356"/>
                </a:lnTo>
                <a:lnTo>
                  <a:pt x="129" y="1276"/>
                </a:lnTo>
                <a:lnTo>
                  <a:pt x="99" y="1225"/>
                </a:lnTo>
                <a:lnTo>
                  <a:pt x="72" y="1170"/>
                </a:lnTo>
                <a:lnTo>
                  <a:pt x="49" y="1115"/>
                </a:lnTo>
                <a:lnTo>
                  <a:pt x="31" y="1056"/>
                </a:lnTo>
                <a:lnTo>
                  <a:pt x="17" y="998"/>
                </a:lnTo>
                <a:lnTo>
                  <a:pt x="7" y="938"/>
                </a:lnTo>
                <a:lnTo>
                  <a:pt x="3" y="878"/>
                </a:lnTo>
                <a:lnTo>
                  <a:pt x="0" y="817"/>
                </a:lnTo>
                <a:lnTo>
                  <a:pt x="4" y="757"/>
                </a:lnTo>
                <a:lnTo>
                  <a:pt x="13" y="694"/>
                </a:lnTo>
                <a:lnTo>
                  <a:pt x="14" y="675"/>
                </a:lnTo>
                <a:lnTo>
                  <a:pt x="24" y="616"/>
                </a:lnTo>
                <a:lnTo>
                  <a:pt x="41" y="558"/>
                </a:lnTo>
                <a:lnTo>
                  <a:pt x="58" y="499"/>
                </a:lnTo>
                <a:lnTo>
                  <a:pt x="82" y="443"/>
                </a:lnTo>
                <a:lnTo>
                  <a:pt x="110" y="389"/>
                </a:lnTo>
                <a:lnTo>
                  <a:pt x="141" y="337"/>
                </a:lnTo>
                <a:lnTo>
                  <a:pt x="176" y="290"/>
                </a:lnTo>
                <a:lnTo>
                  <a:pt x="214" y="245"/>
                </a:lnTo>
                <a:lnTo>
                  <a:pt x="256" y="203"/>
                </a:lnTo>
                <a:lnTo>
                  <a:pt x="300" y="164"/>
                </a:lnTo>
                <a:lnTo>
                  <a:pt x="346" y="130"/>
                </a:lnTo>
                <a:lnTo>
                  <a:pt x="395" y="100"/>
                </a:lnTo>
                <a:lnTo>
                  <a:pt x="447" y="73"/>
                </a:lnTo>
                <a:lnTo>
                  <a:pt x="452" y="72"/>
                </a:lnTo>
                <a:lnTo>
                  <a:pt x="509" y="46"/>
                </a:lnTo>
                <a:lnTo>
                  <a:pt x="565" y="29"/>
                </a:lnTo>
                <a:lnTo>
                  <a:pt x="622" y="15"/>
                </a:lnTo>
                <a:lnTo>
                  <a:pt x="681" y="5"/>
                </a:lnTo>
                <a:lnTo>
                  <a:pt x="741" y="0"/>
                </a:lnTo>
                <a:lnTo>
                  <a:pt x="801" y="1"/>
                </a:lnTo>
                <a:lnTo>
                  <a:pt x="859" y="5"/>
                </a:lnTo>
                <a:lnTo>
                  <a:pt x="918" y="16"/>
                </a:lnTo>
                <a:lnTo>
                  <a:pt x="977" y="29"/>
                </a:lnTo>
                <a:lnTo>
                  <a:pt x="1033" y="49"/>
                </a:lnTo>
                <a:lnTo>
                  <a:pt x="1089" y="73"/>
                </a:lnTo>
                <a:lnTo>
                  <a:pt x="1143" y="100"/>
                </a:lnTo>
                <a:lnTo>
                  <a:pt x="1194" y="132"/>
                </a:lnTo>
                <a:lnTo>
                  <a:pt x="1236" y="170"/>
                </a:lnTo>
                <a:lnTo>
                  <a:pt x="1290" y="220"/>
                </a:lnTo>
                <a:lnTo>
                  <a:pt x="1342" y="278"/>
                </a:lnTo>
                <a:lnTo>
                  <a:pt x="1387" y="335"/>
                </a:lnTo>
                <a:lnTo>
                  <a:pt x="1433" y="397"/>
                </a:lnTo>
                <a:lnTo>
                  <a:pt x="1450" y="427"/>
                </a:lnTo>
                <a:lnTo>
                  <a:pt x="1473" y="454"/>
                </a:lnTo>
                <a:lnTo>
                  <a:pt x="1499" y="476"/>
                </a:lnTo>
                <a:lnTo>
                  <a:pt x="1526" y="493"/>
                </a:lnTo>
                <a:lnTo>
                  <a:pt x="1557" y="507"/>
                </a:lnTo>
                <a:lnTo>
                  <a:pt x="1581" y="515"/>
                </a:lnTo>
                <a:lnTo>
                  <a:pt x="1582" y="515"/>
                </a:lnTo>
                <a:lnTo>
                  <a:pt x="1614" y="521"/>
                </a:lnTo>
                <a:lnTo>
                  <a:pt x="1625" y="527"/>
                </a:lnTo>
                <a:lnTo>
                  <a:pt x="1637" y="533"/>
                </a:lnTo>
                <a:lnTo>
                  <a:pt x="1646" y="544"/>
                </a:lnTo>
                <a:lnTo>
                  <a:pt x="1652" y="558"/>
                </a:lnTo>
                <a:lnTo>
                  <a:pt x="1656" y="573"/>
                </a:lnTo>
                <a:lnTo>
                  <a:pt x="1656" y="588"/>
                </a:lnTo>
                <a:lnTo>
                  <a:pt x="1654" y="609"/>
                </a:lnTo>
                <a:lnTo>
                  <a:pt x="1649" y="631"/>
                </a:lnTo>
                <a:lnTo>
                  <a:pt x="1642" y="652"/>
                </a:lnTo>
                <a:lnTo>
                  <a:pt x="1631" y="670"/>
                </a:lnTo>
                <a:lnTo>
                  <a:pt x="1641" y="677"/>
                </a:lnTo>
                <a:lnTo>
                  <a:pt x="1661" y="693"/>
                </a:lnTo>
                <a:lnTo>
                  <a:pt x="1677" y="710"/>
                </a:lnTo>
                <a:lnTo>
                  <a:pt x="1694" y="732"/>
                </a:lnTo>
                <a:lnTo>
                  <a:pt x="1706" y="757"/>
                </a:lnTo>
                <a:lnTo>
                  <a:pt x="1716" y="779"/>
                </a:lnTo>
                <a:lnTo>
                  <a:pt x="1723" y="806"/>
                </a:lnTo>
                <a:lnTo>
                  <a:pt x="1727" y="831"/>
                </a:lnTo>
                <a:lnTo>
                  <a:pt x="1727" y="856"/>
                </a:lnTo>
                <a:lnTo>
                  <a:pt x="1725" y="884"/>
                </a:lnTo>
                <a:lnTo>
                  <a:pt x="1731" y="890"/>
                </a:lnTo>
                <a:lnTo>
                  <a:pt x="1744" y="905"/>
                </a:lnTo>
                <a:lnTo>
                  <a:pt x="1756" y="923"/>
                </a:lnTo>
                <a:lnTo>
                  <a:pt x="1766" y="941"/>
                </a:lnTo>
                <a:lnTo>
                  <a:pt x="1774" y="967"/>
                </a:lnTo>
                <a:lnTo>
                  <a:pt x="1778" y="999"/>
                </a:lnTo>
                <a:lnTo>
                  <a:pt x="1781" y="1045"/>
                </a:lnTo>
                <a:lnTo>
                  <a:pt x="1774" y="1126"/>
                </a:lnTo>
                <a:lnTo>
                  <a:pt x="1774" y="1141"/>
                </a:lnTo>
                <a:lnTo>
                  <a:pt x="1772" y="1168"/>
                </a:lnTo>
                <a:lnTo>
                  <a:pt x="1767" y="1197"/>
                </a:lnTo>
                <a:lnTo>
                  <a:pt x="1761" y="1223"/>
                </a:lnTo>
                <a:lnTo>
                  <a:pt x="1580" y="1274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5053013" y="2393951"/>
            <a:ext cx="2420938" cy="1465263"/>
          </a:xfrm>
          <a:custGeom>
            <a:avLst/>
            <a:gdLst>
              <a:gd name="T0" fmla="*/ 2147483646 w 4224"/>
              <a:gd name="T1" fmla="*/ 2147483646 h 2769"/>
              <a:gd name="T2" fmla="*/ 2147483646 w 4224"/>
              <a:gd name="T3" fmla="*/ 2147483646 h 2769"/>
              <a:gd name="T4" fmla="*/ 2147483646 w 4224"/>
              <a:gd name="T5" fmla="*/ 2147483646 h 2769"/>
              <a:gd name="T6" fmla="*/ 2147483646 w 4224"/>
              <a:gd name="T7" fmla="*/ 2147483646 h 2769"/>
              <a:gd name="T8" fmla="*/ 2147483646 w 4224"/>
              <a:gd name="T9" fmla="*/ 2147483646 h 2769"/>
              <a:gd name="T10" fmla="*/ 2147483646 w 4224"/>
              <a:gd name="T11" fmla="*/ 2147483646 h 2769"/>
              <a:gd name="T12" fmla="*/ 2147483646 w 4224"/>
              <a:gd name="T13" fmla="*/ 2147483646 h 2769"/>
              <a:gd name="T14" fmla="*/ 2147483646 w 4224"/>
              <a:gd name="T15" fmla="*/ 2147483646 h 2769"/>
              <a:gd name="T16" fmla="*/ 2147483646 w 4224"/>
              <a:gd name="T17" fmla="*/ 2147483646 h 2769"/>
              <a:gd name="T18" fmla="*/ 2147483646 w 4224"/>
              <a:gd name="T19" fmla="*/ 2147483646 h 2769"/>
              <a:gd name="T20" fmla="*/ 2147483646 w 4224"/>
              <a:gd name="T21" fmla="*/ 2147483646 h 2769"/>
              <a:gd name="T22" fmla="*/ 2147483646 w 4224"/>
              <a:gd name="T23" fmla="*/ 2147483646 h 2769"/>
              <a:gd name="T24" fmla="*/ 2147483646 w 4224"/>
              <a:gd name="T25" fmla="*/ 2147483646 h 2769"/>
              <a:gd name="T26" fmla="*/ 2147483646 w 4224"/>
              <a:gd name="T27" fmla="*/ 2147483646 h 2769"/>
              <a:gd name="T28" fmla="*/ 2147483646 w 4224"/>
              <a:gd name="T29" fmla="*/ 2147483646 h 2769"/>
              <a:gd name="T30" fmla="*/ 2147483646 w 4224"/>
              <a:gd name="T31" fmla="*/ 2147483646 h 2769"/>
              <a:gd name="T32" fmla="*/ 2147483646 w 4224"/>
              <a:gd name="T33" fmla="*/ 2147483646 h 2769"/>
              <a:gd name="T34" fmla="*/ 2147483646 w 4224"/>
              <a:gd name="T35" fmla="*/ 2147483646 h 2769"/>
              <a:gd name="T36" fmla="*/ 2147483646 w 4224"/>
              <a:gd name="T37" fmla="*/ 2147483646 h 2769"/>
              <a:gd name="T38" fmla="*/ 2147483646 w 4224"/>
              <a:gd name="T39" fmla="*/ 2147483646 h 2769"/>
              <a:gd name="T40" fmla="*/ 2147483646 w 4224"/>
              <a:gd name="T41" fmla="*/ 2147483646 h 2769"/>
              <a:gd name="T42" fmla="*/ 2147483646 w 4224"/>
              <a:gd name="T43" fmla="*/ 2147483646 h 2769"/>
              <a:gd name="T44" fmla="*/ 2147483646 w 4224"/>
              <a:gd name="T45" fmla="*/ 2147483646 h 2769"/>
              <a:gd name="T46" fmla="*/ 2147483646 w 4224"/>
              <a:gd name="T47" fmla="*/ 2147483646 h 2769"/>
              <a:gd name="T48" fmla="*/ 2147483646 w 4224"/>
              <a:gd name="T49" fmla="*/ 2147483646 h 2769"/>
              <a:gd name="T50" fmla="*/ 2147483646 w 4224"/>
              <a:gd name="T51" fmla="*/ 2147483646 h 2769"/>
              <a:gd name="T52" fmla="*/ 2147483646 w 4224"/>
              <a:gd name="T53" fmla="*/ 2147483646 h 2769"/>
              <a:gd name="T54" fmla="*/ 2147483646 w 4224"/>
              <a:gd name="T55" fmla="*/ 2147483646 h 2769"/>
              <a:gd name="T56" fmla="*/ 2147483646 w 4224"/>
              <a:gd name="T57" fmla="*/ 2147483646 h 2769"/>
              <a:gd name="T58" fmla="*/ 0 w 4224"/>
              <a:gd name="T59" fmla="*/ 2147483646 h 2769"/>
              <a:gd name="T60" fmla="*/ 2147483646 w 4224"/>
              <a:gd name="T61" fmla="*/ 2147483646 h 2769"/>
              <a:gd name="T62" fmla="*/ 2147483646 w 4224"/>
              <a:gd name="T63" fmla="*/ 2147483646 h 2769"/>
              <a:gd name="T64" fmla="*/ 2147483646 w 4224"/>
              <a:gd name="T65" fmla="*/ 2147483646 h 2769"/>
              <a:gd name="T66" fmla="*/ 2147483646 w 4224"/>
              <a:gd name="T67" fmla="*/ 2147483646 h 2769"/>
              <a:gd name="T68" fmla="*/ 2147483646 w 4224"/>
              <a:gd name="T69" fmla="*/ 2147483646 h 2769"/>
              <a:gd name="T70" fmla="*/ 2147483646 w 4224"/>
              <a:gd name="T71" fmla="*/ 2147483646 h 2769"/>
              <a:gd name="T72" fmla="*/ 2147483646 w 4224"/>
              <a:gd name="T73" fmla="*/ 2147483646 h 2769"/>
              <a:gd name="T74" fmla="*/ 2147483646 w 4224"/>
              <a:gd name="T75" fmla="*/ 2147483646 h 2769"/>
              <a:gd name="T76" fmla="*/ 2147483646 w 4224"/>
              <a:gd name="T77" fmla="*/ 2147483646 h 2769"/>
              <a:gd name="T78" fmla="*/ 2147483646 w 4224"/>
              <a:gd name="T79" fmla="*/ 2147483646 h 2769"/>
              <a:gd name="T80" fmla="*/ 2147483646 w 4224"/>
              <a:gd name="T81" fmla="*/ 2147483646 h 2769"/>
              <a:gd name="T82" fmla="*/ 2147483646 w 4224"/>
              <a:gd name="T83" fmla="*/ 2147483646 h 2769"/>
              <a:gd name="T84" fmla="*/ 2147483646 w 4224"/>
              <a:gd name="T85" fmla="*/ 2147483646 h 276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224"/>
              <a:gd name="T130" fmla="*/ 0 h 2769"/>
              <a:gd name="T131" fmla="*/ 4224 w 4224"/>
              <a:gd name="T132" fmla="*/ 2769 h 276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224" h="2769">
                <a:moveTo>
                  <a:pt x="584" y="1539"/>
                </a:moveTo>
                <a:lnTo>
                  <a:pt x="623" y="1516"/>
                </a:lnTo>
                <a:lnTo>
                  <a:pt x="682" y="1485"/>
                </a:lnTo>
                <a:lnTo>
                  <a:pt x="742" y="1458"/>
                </a:lnTo>
                <a:lnTo>
                  <a:pt x="803" y="1434"/>
                </a:lnTo>
                <a:lnTo>
                  <a:pt x="867" y="1413"/>
                </a:lnTo>
                <a:lnTo>
                  <a:pt x="929" y="1396"/>
                </a:lnTo>
                <a:lnTo>
                  <a:pt x="994" y="1380"/>
                </a:lnTo>
                <a:lnTo>
                  <a:pt x="1059" y="1371"/>
                </a:lnTo>
                <a:lnTo>
                  <a:pt x="1123" y="1363"/>
                </a:lnTo>
                <a:lnTo>
                  <a:pt x="1189" y="1359"/>
                </a:lnTo>
                <a:lnTo>
                  <a:pt x="1255" y="1359"/>
                </a:lnTo>
                <a:lnTo>
                  <a:pt x="1276" y="1346"/>
                </a:lnTo>
                <a:lnTo>
                  <a:pt x="1323" y="1321"/>
                </a:lnTo>
                <a:lnTo>
                  <a:pt x="1369" y="1298"/>
                </a:lnTo>
                <a:lnTo>
                  <a:pt x="1417" y="1280"/>
                </a:lnTo>
                <a:lnTo>
                  <a:pt x="1467" y="1264"/>
                </a:lnTo>
                <a:lnTo>
                  <a:pt x="1517" y="1255"/>
                </a:lnTo>
                <a:lnTo>
                  <a:pt x="1569" y="1244"/>
                </a:lnTo>
                <a:lnTo>
                  <a:pt x="1618" y="1241"/>
                </a:lnTo>
                <a:lnTo>
                  <a:pt x="1669" y="1237"/>
                </a:lnTo>
                <a:lnTo>
                  <a:pt x="1721" y="1241"/>
                </a:lnTo>
                <a:lnTo>
                  <a:pt x="1807" y="1457"/>
                </a:lnTo>
                <a:lnTo>
                  <a:pt x="1905" y="1494"/>
                </a:lnTo>
                <a:lnTo>
                  <a:pt x="2018" y="1544"/>
                </a:lnTo>
                <a:lnTo>
                  <a:pt x="2132" y="1598"/>
                </a:lnTo>
                <a:lnTo>
                  <a:pt x="2242" y="1658"/>
                </a:lnTo>
                <a:lnTo>
                  <a:pt x="2351" y="1720"/>
                </a:lnTo>
                <a:lnTo>
                  <a:pt x="2456" y="1786"/>
                </a:lnTo>
                <a:lnTo>
                  <a:pt x="2562" y="1858"/>
                </a:lnTo>
                <a:lnTo>
                  <a:pt x="2664" y="1933"/>
                </a:lnTo>
                <a:lnTo>
                  <a:pt x="2762" y="2012"/>
                </a:lnTo>
                <a:lnTo>
                  <a:pt x="2858" y="2096"/>
                </a:lnTo>
                <a:lnTo>
                  <a:pt x="2953" y="2182"/>
                </a:lnTo>
                <a:lnTo>
                  <a:pt x="3042" y="2274"/>
                </a:lnTo>
                <a:lnTo>
                  <a:pt x="3130" y="2365"/>
                </a:lnTo>
                <a:lnTo>
                  <a:pt x="3214" y="2464"/>
                </a:lnTo>
                <a:lnTo>
                  <a:pt x="3295" y="2563"/>
                </a:lnTo>
                <a:lnTo>
                  <a:pt x="3373" y="2667"/>
                </a:lnTo>
                <a:lnTo>
                  <a:pt x="3449" y="2769"/>
                </a:lnTo>
                <a:lnTo>
                  <a:pt x="3525" y="2698"/>
                </a:lnTo>
                <a:lnTo>
                  <a:pt x="3607" y="2616"/>
                </a:lnTo>
                <a:lnTo>
                  <a:pt x="3690" y="2529"/>
                </a:lnTo>
                <a:lnTo>
                  <a:pt x="3761" y="2447"/>
                </a:lnTo>
                <a:lnTo>
                  <a:pt x="3834" y="2362"/>
                </a:lnTo>
                <a:lnTo>
                  <a:pt x="3905" y="2274"/>
                </a:lnTo>
                <a:lnTo>
                  <a:pt x="3973" y="2183"/>
                </a:lnTo>
                <a:lnTo>
                  <a:pt x="4039" y="2092"/>
                </a:lnTo>
                <a:lnTo>
                  <a:pt x="4071" y="2043"/>
                </a:lnTo>
                <a:lnTo>
                  <a:pt x="4138" y="1950"/>
                </a:lnTo>
                <a:lnTo>
                  <a:pt x="4200" y="1852"/>
                </a:lnTo>
                <a:lnTo>
                  <a:pt x="4224" y="1812"/>
                </a:lnTo>
                <a:lnTo>
                  <a:pt x="4170" y="1700"/>
                </a:lnTo>
                <a:lnTo>
                  <a:pt x="4107" y="1593"/>
                </a:lnTo>
                <a:lnTo>
                  <a:pt x="4041" y="1486"/>
                </a:lnTo>
                <a:lnTo>
                  <a:pt x="3973" y="1384"/>
                </a:lnTo>
                <a:lnTo>
                  <a:pt x="3901" y="1283"/>
                </a:lnTo>
                <a:lnTo>
                  <a:pt x="3825" y="1187"/>
                </a:lnTo>
                <a:lnTo>
                  <a:pt x="3745" y="1093"/>
                </a:lnTo>
                <a:lnTo>
                  <a:pt x="3661" y="1002"/>
                </a:lnTo>
                <a:lnTo>
                  <a:pt x="3577" y="915"/>
                </a:lnTo>
                <a:lnTo>
                  <a:pt x="3488" y="831"/>
                </a:lnTo>
                <a:lnTo>
                  <a:pt x="3364" y="726"/>
                </a:lnTo>
                <a:lnTo>
                  <a:pt x="3243" y="626"/>
                </a:lnTo>
                <a:lnTo>
                  <a:pt x="3145" y="555"/>
                </a:lnTo>
                <a:lnTo>
                  <a:pt x="3069" y="507"/>
                </a:lnTo>
                <a:lnTo>
                  <a:pt x="2998" y="463"/>
                </a:lnTo>
                <a:lnTo>
                  <a:pt x="2926" y="421"/>
                </a:lnTo>
                <a:lnTo>
                  <a:pt x="2857" y="386"/>
                </a:lnTo>
                <a:lnTo>
                  <a:pt x="2779" y="353"/>
                </a:lnTo>
                <a:lnTo>
                  <a:pt x="2704" y="324"/>
                </a:lnTo>
                <a:lnTo>
                  <a:pt x="2618" y="297"/>
                </a:lnTo>
                <a:lnTo>
                  <a:pt x="2548" y="278"/>
                </a:lnTo>
                <a:lnTo>
                  <a:pt x="2463" y="249"/>
                </a:lnTo>
                <a:lnTo>
                  <a:pt x="2378" y="218"/>
                </a:lnTo>
                <a:lnTo>
                  <a:pt x="2296" y="183"/>
                </a:lnTo>
                <a:lnTo>
                  <a:pt x="2215" y="143"/>
                </a:lnTo>
                <a:lnTo>
                  <a:pt x="2135" y="100"/>
                </a:lnTo>
                <a:lnTo>
                  <a:pt x="2058" y="52"/>
                </a:lnTo>
                <a:lnTo>
                  <a:pt x="1982" y="0"/>
                </a:lnTo>
                <a:lnTo>
                  <a:pt x="1301" y="898"/>
                </a:lnTo>
                <a:lnTo>
                  <a:pt x="936" y="124"/>
                </a:lnTo>
                <a:lnTo>
                  <a:pt x="800" y="183"/>
                </a:lnTo>
                <a:lnTo>
                  <a:pt x="663" y="249"/>
                </a:lnTo>
                <a:lnTo>
                  <a:pt x="528" y="322"/>
                </a:lnTo>
                <a:lnTo>
                  <a:pt x="394" y="401"/>
                </a:lnTo>
                <a:lnTo>
                  <a:pt x="264" y="481"/>
                </a:lnTo>
                <a:lnTo>
                  <a:pt x="136" y="571"/>
                </a:lnTo>
                <a:lnTo>
                  <a:pt x="1" y="672"/>
                </a:lnTo>
                <a:lnTo>
                  <a:pt x="0" y="672"/>
                </a:lnTo>
                <a:lnTo>
                  <a:pt x="42" y="710"/>
                </a:lnTo>
                <a:lnTo>
                  <a:pt x="96" y="760"/>
                </a:lnTo>
                <a:lnTo>
                  <a:pt x="148" y="818"/>
                </a:lnTo>
                <a:lnTo>
                  <a:pt x="193" y="875"/>
                </a:lnTo>
                <a:lnTo>
                  <a:pt x="239" y="937"/>
                </a:lnTo>
                <a:lnTo>
                  <a:pt x="256" y="967"/>
                </a:lnTo>
                <a:lnTo>
                  <a:pt x="279" y="994"/>
                </a:lnTo>
                <a:lnTo>
                  <a:pt x="305" y="1016"/>
                </a:lnTo>
                <a:lnTo>
                  <a:pt x="332" y="1033"/>
                </a:lnTo>
                <a:lnTo>
                  <a:pt x="363" y="1047"/>
                </a:lnTo>
                <a:lnTo>
                  <a:pt x="387" y="1055"/>
                </a:lnTo>
                <a:lnTo>
                  <a:pt x="388" y="1055"/>
                </a:lnTo>
                <a:lnTo>
                  <a:pt x="420" y="1061"/>
                </a:lnTo>
                <a:lnTo>
                  <a:pt x="431" y="1067"/>
                </a:lnTo>
                <a:lnTo>
                  <a:pt x="443" y="1073"/>
                </a:lnTo>
                <a:lnTo>
                  <a:pt x="452" y="1084"/>
                </a:lnTo>
                <a:lnTo>
                  <a:pt x="458" y="1098"/>
                </a:lnTo>
                <a:lnTo>
                  <a:pt x="462" y="1113"/>
                </a:lnTo>
                <a:lnTo>
                  <a:pt x="462" y="1128"/>
                </a:lnTo>
                <a:lnTo>
                  <a:pt x="460" y="1149"/>
                </a:lnTo>
                <a:lnTo>
                  <a:pt x="455" y="1171"/>
                </a:lnTo>
                <a:lnTo>
                  <a:pt x="448" y="1192"/>
                </a:lnTo>
                <a:lnTo>
                  <a:pt x="437" y="1210"/>
                </a:lnTo>
                <a:lnTo>
                  <a:pt x="447" y="1217"/>
                </a:lnTo>
                <a:lnTo>
                  <a:pt x="467" y="1233"/>
                </a:lnTo>
                <a:lnTo>
                  <a:pt x="483" y="1250"/>
                </a:lnTo>
                <a:lnTo>
                  <a:pt x="500" y="1272"/>
                </a:lnTo>
                <a:lnTo>
                  <a:pt x="512" y="1297"/>
                </a:lnTo>
                <a:lnTo>
                  <a:pt x="522" y="1319"/>
                </a:lnTo>
                <a:lnTo>
                  <a:pt x="529" y="1346"/>
                </a:lnTo>
                <a:lnTo>
                  <a:pt x="533" y="1371"/>
                </a:lnTo>
                <a:lnTo>
                  <a:pt x="533" y="1396"/>
                </a:lnTo>
                <a:lnTo>
                  <a:pt x="531" y="1424"/>
                </a:lnTo>
                <a:lnTo>
                  <a:pt x="537" y="1430"/>
                </a:lnTo>
                <a:lnTo>
                  <a:pt x="550" y="1445"/>
                </a:lnTo>
                <a:lnTo>
                  <a:pt x="562" y="1463"/>
                </a:lnTo>
                <a:lnTo>
                  <a:pt x="572" y="1481"/>
                </a:lnTo>
                <a:lnTo>
                  <a:pt x="580" y="1507"/>
                </a:lnTo>
                <a:lnTo>
                  <a:pt x="584" y="1539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209" name="Freeform 9"/>
          <p:cNvSpPr>
            <a:spLocks/>
          </p:cNvSpPr>
          <p:nvPr/>
        </p:nvSpPr>
        <p:spPr bwMode="auto">
          <a:xfrm>
            <a:off x="5016501" y="1474788"/>
            <a:ext cx="1173162" cy="1395412"/>
          </a:xfrm>
          <a:custGeom>
            <a:avLst/>
            <a:gdLst>
              <a:gd name="T0" fmla="*/ 2147483646 w 2044"/>
              <a:gd name="T1" fmla="*/ 2147483646 h 2636"/>
              <a:gd name="T2" fmla="*/ 2147483646 w 2044"/>
              <a:gd name="T3" fmla="*/ 2147483646 h 2636"/>
              <a:gd name="T4" fmla="*/ 2147483646 w 2044"/>
              <a:gd name="T5" fmla="*/ 2147483646 h 2636"/>
              <a:gd name="T6" fmla="*/ 2147483646 w 2044"/>
              <a:gd name="T7" fmla="*/ 2147483646 h 2636"/>
              <a:gd name="T8" fmla="*/ 2147483646 w 2044"/>
              <a:gd name="T9" fmla="*/ 2147483646 h 2636"/>
              <a:gd name="T10" fmla="*/ 2147483646 w 2044"/>
              <a:gd name="T11" fmla="*/ 2147483646 h 2636"/>
              <a:gd name="T12" fmla="*/ 2147483646 w 2044"/>
              <a:gd name="T13" fmla="*/ 2147483646 h 2636"/>
              <a:gd name="T14" fmla="*/ 2147483646 w 2044"/>
              <a:gd name="T15" fmla="*/ 2147483646 h 2636"/>
              <a:gd name="T16" fmla="*/ 2147483646 w 2044"/>
              <a:gd name="T17" fmla="*/ 2147483646 h 2636"/>
              <a:gd name="T18" fmla="*/ 2147483646 w 2044"/>
              <a:gd name="T19" fmla="*/ 2147483646 h 2636"/>
              <a:gd name="T20" fmla="*/ 2147483646 w 2044"/>
              <a:gd name="T21" fmla="*/ 2147483646 h 2636"/>
              <a:gd name="T22" fmla="*/ 2147483646 w 2044"/>
              <a:gd name="T23" fmla="*/ 2147483646 h 2636"/>
              <a:gd name="T24" fmla="*/ 2147483646 w 2044"/>
              <a:gd name="T25" fmla="*/ 2147483646 h 2636"/>
              <a:gd name="T26" fmla="*/ 2147483646 w 2044"/>
              <a:gd name="T27" fmla="*/ 2147483646 h 2636"/>
              <a:gd name="T28" fmla="*/ 2147483646 w 2044"/>
              <a:gd name="T29" fmla="*/ 2147483646 h 2636"/>
              <a:gd name="T30" fmla="*/ 2147483646 w 2044"/>
              <a:gd name="T31" fmla="*/ 2147483646 h 2636"/>
              <a:gd name="T32" fmla="*/ 2147483646 w 2044"/>
              <a:gd name="T33" fmla="*/ 2147483646 h 2636"/>
              <a:gd name="T34" fmla="*/ 2147483646 w 2044"/>
              <a:gd name="T35" fmla="*/ 2147483646 h 2636"/>
              <a:gd name="T36" fmla="*/ 2147483646 w 2044"/>
              <a:gd name="T37" fmla="*/ 2147483646 h 2636"/>
              <a:gd name="T38" fmla="*/ 2147483646 w 2044"/>
              <a:gd name="T39" fmla="*/ 2147483646 h 2636"/>
              <a:gd name="T40" fmla="*/ 2147483646 w 2044"/>
              <a:gd name="T41" fmla="*/ 2147483646 h 2636"/>
              <a:gd name="T42" fmla="*/ 2147483646 w 2044"/>
              <a:gd name="T43" fmla="*/ 2147483646 h 2636"/>
              <a:gd name="T44" fmla="*/ 2147483646 w 2044"/>
              <a:gd name="T45" fmla="*/ 2147483646 h 2636"/>
              <a:gd name="T46" fmla="*/ 2147483646 w 2044"/>
              <a:gd name="T47" fmla="*/ 2147483646 h 2636"/>
              <a:gd name="T48" fmla="*/ 2147483646 w 2044"/>
              <a:gd name="T49" fmla="*/ 2147483646 h 2636"/>
              <a:gd name="T50" fmla="*/ 2147483646 w 2044"/>
              <a:gd name="T51" fmla="*/ 2147483646 h 2636"/>
              <a:gd name="T52" fmla="*/ 2147483646 w 2044"/>
              <a:gd name="T53" fmla="*/ 2147483646 h 2636"/>
              <a:gd name="T54" fmla="*/ 2147483646 w 2044"/>
              <a:gd name="T55" fmla="*/ 2147483646 h 2636"/>
              <a:gd name="T56" fmla="*/ 2147483646 w 2044"/>
              <a:gd name="T57" fmla="*/ 2147483646 h 2636"/>
              <a:gd name="T58" fmla="*/ 0 w 2044"/>
              <a:gd name="T59" fmla="*/ 2147483646 h 2636"/>
              <a:gd name="T60" fmla="*/ 2147483646 w 2044"/>
              <a:gd name="T61" fmla="*/ 2147483646 h 2636"/>
              <a:gd name="T62" fmla="*/ 2147483646 w 2044"/>
              <a:gd name="T63" fmla="*/ 2147483646 h 2636"/>
              <a:gd name="T64" fmla="*/ 2147483646 w 2044"/>
              <a:gd name="T65" fmla="*/ 0 h 2636"/>
              <a:gd name="T66" fmla="*/ 2147483646 w 2044"/>
              <a:gd name="T67" fmla="*/ 2147483646 h 2636"/>
              <a:gd name="T68" fmla="*/ 2147483646 w 2044"/>
              <a:gd name="T69" fmla="*/ 2147483646 h 2636"/>
              <a:gd name="T70" fmla="*/ 2147483646 w 2044"/>
              <a:gd name="T71" fmla="*/ 2147483646 h 2636"/>
              <a:gd name="T72" fmla="*/ 2147483646 w 2044"/>
              <a:gd name="T73" fmla="*/ 2147483646 h 2636"/>
              <a:gd name="T74" fmla="*/ 2147483646 w 2044"/>
              <a:gd name="T75" fmla="*/ 2147483646 h 2636"/>
              <a:gd name="T76" fmla="*/ 2147483646 w 2044"/>
              <a:gd name="T77" fmla="*/ 2147483646 h 2636"/>
              <a:gd name="T78" fmla="*/ 2147483646 w 2044"/>
              <a:gd name="T79" fmla="*/ 2147483646 h 2636"/>
              <a:gd name="T80" fmla="*/ 2147483646 w 2044"/>
              <a:gd name="T81" fmla="*/ 2147483646 h 2636"/>
              <a:gd name="T82" fmla="*/ 2147483646 w 2044"/>
              <a:gd name="T83" fmla="*/ 2147483646 h 2636"/>
              <a:gd name="T84" fmla="*/ 2147483646 w 2044"/>
              <a:gd name="T85" fmla="*/ 2147483646 h 2636"/>
              <a:gd name="T86" fmla="*/ 2147483646 w 2044"/>
              <a:gd name="T87" fmla="*/ 2147483646 h 2636"/>
              <a:gd name="T88" fmla="*/ 2147483646 w 2044"/>
              <a:gd name="T89" fmla="*/ 2147483646 h 2636"/>
              <a:gd name="T90" fmla="*/ 2147483646 w 2044"/>
              <a:gd name="T91" fmla="*/ 2147483646 h 2636"/>
              <a:gd name="T92" fmla="*/ 2147483646 w 2044"/>
              <a:gd name="T93" fmla="*/ 2147483646 h 2636"/>
              <a:gd name="T94" fmla="*/ 2147483646 w 2044"/>
              <a:gd name="T95" fmla="*/ 2147483646 h 2636"/>
              <a:gd name="T96" fmla="*/ 2147483646 w 2044"/>
              <a:gd name="T97" fmla="*/ 0 h 2636"/>
              <a:gd name="T98" fmla="*/ 2147483646 w 2044"/>
              <a:gd name="T99" fmla="*/ 2147483646 h 2636"/>
              <a:gd name="T100" fmla="*/ 2147483646 w 2044"/>
              <a:gd name="T101" fmla="*/ 2147483646 h 2636"/>
              <a:gd name="T102" fmla="*/ 2147483646 w 2044"/>
              <a:gd name="T103" fmla="*/ 2147483646 h 2636"/>
              <a:gd name="T104" fmla="*/ 2147483646 w 2044"/>
              <a:gd name="T105" fmla="*/ 2147483646 h 2636"/>
              <a:gd name="T106" fmla="*/ 2147483646 w 2044"/>
              <a:gd name="T107" fmla="*/ 2147483646 h 2636"/>
              <a:gd name="T108" fmla="*/ 2147483646 w 2044"/>
              <a:gd name="T109" fmla="*/ 2147483646 h 2636"/>
              <a:gd name="T110" fmla="*/ 2147483646 w 2044"/>
              <a:gd name="T111" fmla="*/ 2147483646 h 26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044"/>
              <a:gd name="T169" fmla="*/ 0 h 2636"/>
              <a:gd name="T170" fmla="*/ 2044 w 2044"/>
              <a:gd name="T171" fmla="*/ 2636 h 26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044" h="2636">
                <a:moveTo>
                  <a:pt x="1538" y="515"/>
                </a:moveTo>
                <a:lnTo>
                  <a:pt x="1508" y="561"/>
                </a:lnTo>
                <a:lnTo>
                  <a:pt x="1483" y="607"/>
                </a:lnTo>
                <a:lnTo>
                  <a:pt x="1462" y="654"/>
                </a:lnTo>
                <a:lnTo>
                  <a:pt x="1450" y="704"/>
                </a:lnTo>
                <a:lnTo>
                  <a:pt x="1443" y="758"/>
                </a:lnTo>
                <a:lnTo>
                  <a:pt x="1443" y="811"/>
                </a:lnTo>
                <a:lnTo>
                  <a:pt x="1446" y="833"/>
                </a:lnTo>
                <a:lnTo>
                  <a:pt x="1455" y="910"/>
                </a:lnTo>
                <a:lnTo>
                  <a:pt x="1472" y="987"/>
                </a:lnTo>
                <a:lnTo>
                  <a:pt x="1496" y="1060"/>
                </a:lnTo>
                <a:lnTo>
                  <a:pt x="1526" y="1132"/>
                </a:lnTo>
                <a:lnTo>
                  <a:pt x="1562" y="1200"/>
                </a:lnTo>
                <a:lnTo>
                  <a:pt x="1568" y="1207"/>
                </a:lnTo>
                <a:lnTo>
                  <a:pt x="1619" y="1299"/>
                </a:lnTo>
                <a:lnTo>
                  <a:pt x="1678" y="1384"/>
                </a:lnTo>
                <a:lnTo>
                  <a:pt x="1741" y="1465"/>
                </a:lnTo>
                <a:lnTo>
                  <a:pt x="1810" y="1541"/>
                </a:lnTo>
                <a:lnTo>
                  <a:pt x="1885" y="1612"/>
                </a:lnTo>
                <a:lnTo>
                  <a:pt x="1961" y="1676"/>
                </a:lnTo>
                <a:lnTo>
                  <a:pt x="2044" y="1738"/>
                </a:lnTo>
                <a:lnTo>
                  <a:pt x="2042" y="1738"/>
                </a:lnTo>
                <a:lnTo>
                  <a:pt x="1363" y="2636"/>
                </a:lnTo>
                <a:lnTo>
                  <a:pt x="998" y="1862"/>
                </a:lnTo>
                <a:lnTo>
                  <a:pt x="962" y="1787"/>
                </a:lnTo>
                <a:lnTo>
                  <a:pt x="941" y="1799"/>
                </a:lnTo>
                <a:lnTo>
                  <a:pt x="918" y="1806"/>
                </a:lnTo>
                <a:lnTo>
                  <a:pt x="893" y="1806"/>
                </a:lnTo>
                <a:lnTo>
                  <a:pt x="862" y="1799"/>
                </a:lnTo>
                <a:lnTo>
                  <a:pt x="805" y="1768"/>
                </a:lnTo>
                <a:lnTo>
                  <a:pt x="752" y="1725"/>
                </a:lnTo>
                <a:lnTo>
                  <a:pt x="697" y="1679"/>
                </a:lnTo>
                <a:lnTo>
                  <a:pt x="646" y="1628"/>
                </a:lnTo>
                <a:lnTo>
                  <a:pt x="599" y="1566"/>
                </a:lnTo>
                <a:lnTo>
                  <a:pt x="557" y="1504"/>
                </a:lnTo>
                <a:lnTo>
                  <a:pt x="522" y="1449"/>
                </a:lnTo>
                <a:lnTo>
                  <a:pt x="481" y="1373"/>
                </a:lnTo>
                <a:lnTo>
                  <a:pt x="446" y="1296"/>
                </a:lnTo>
                <a:lnTo>
                  <a:pt x="417" y="1214"/>
                </a:lnTo>
                <a:lnTo>
                  <a:pt x="402" y="1219"/>
                </a:lnTo>
                <a:lnTo>
                  <a:pt x="368" y="1219"/>
                </a:lnTo>
                <a:lnTo>
                  <a:pt x="334" y="1216"/>
                </a:lnTo>
                <a:lnTo>
                  <a:pt x="306" y="1203"/>
                </a:lnTo>
                <a:lnTo>
                  <a:pt x="278" y="1181"/>
                </a:lnTo>
                <a:lnTo>
                  <a:pt x="255" y="1158"/>
                </a:lnTo>
                <a:lnTo>
                  <a:pt x="276" y="840"/>
                </a:lnTo>
                <a:lnTo>
                  <a:pt x="261" y="811"/>
                </a:lnTo>
                <a:lnTo>
                  <a:pt x="227" y="755"/>
                </a:lnTo>
                <a:lnTo>
                  <a:pt x="194" y="695"/>
                </a:lnTo>
                <a:lnTo>
                  <a:pt x="187" y="682"/>
                </a:lnTo>
                <a:lnTo>
                  <a:pt x="146" y="621"/>
                </a:lnTo>
                <a:lnTo>
                  <a:pt x="113" y="558"/>
                </a:lnTo>
                <a:lnTo>
                  <a:pt x="84" y="489"/>
                </a:lnTo>
                <a:lnTo>
                  <a:pt x="57" y="421"/>
                </a:lnTo>
                <a:lnTo>
                  <a:pt x="37" y="351"/>
                </a:lnTo>
                <a:lnTo>
                  <a:pt x="19" y="278"/>
                </a:lnTo>
                <a:lnTo>
                  <a:pt x="11" y="240"/>
                </a:lnTo>
                <a:lnTo>
                  <a:pt x="3" y="197"/>
                </a:lnTo>
                <a:lnTo>
                  <a:pt x="0" y="149"/>
                </a:lnTo>
                <a:lnTo>
                  <a:pt x="0" y="103"/>
                </a:lnTo>
                <a:lnTo>
                  <a:pt x="8" y="56"/>
                </a:lnTo>
                <a:lnTo>
                  <a:pt x="39" y="34"/>
                </a:lnTo>
                <a:lnTo>
                  <a:pt x="73" y="19"/>
                </a:lnTo>
                <a:lnTo>
                  <a:pt x="109" y="6"/>
                </a:lnTo>
                <a:lnTo>
                  <a:pt x="146" y="0"/>
                </a:lnTo>
                <a:lnTo>
                  <a:pt x="181" y="0"/>
                </a:lnTo>
                <a:lnTo>
                  <a:pt x="219" y="3"/>
                </a:lnTo>
                <a:lnTo>
                  <a:pt x="278" y="6"/>
                </a:lnTo>
                <a:lnTo>
                  <a:pt x="345" y="11"/>
                </a:lnTo>
                <a:lnTo>
                  <a:pt x="410" y="21"/>
                </a:lnTo>
                <a:lnTo>
                  <a:pt x="477" y="37"/>
                </a:lnTo>
                <a:lnTo>
                  <a:pt x="540" y="58"/>
                </a:lnTo>
                <a:lnTo>
                  <a:pt x="603" y="85"/>
                </a:lnTo>
                <a:lnTo>
                  <a:pt x="663" y="118"/>
                </a:lnTo>
                <a:lnTo>
                  <a:pt x="721" y="153"/>
                </a:lnTo>
                <a:lnTo>
                  <a:pt x="746" y="169"/>
                </a:lnTo>
                <a:lnTo>
                  <a:pt x="813" y="219"/>
                </a:lnTo>
                <a:lnTo>
                  <a:pt x="879" y="274"/>
                </a:lnTo>
                <a:lnTo>
                  <a:pt x="938" y="332"/>
                </a:lnTo>
                <a:lnTo>
                  <a:pt x="996" y="393"/>
                </a:lnTo>
                <a:lnTo>
                  <a:pt x="1050" y="461"/>
                </a:lnTo>
                <a:lnTo>
                  <a:pt x="1099" y="531"/>
                </a:lnTo>
                <a:lnTo>
                  <a:pt x="1185" y="499"/>
                </a:lnTo>
                <a:lnTo>
                  <a:pt x="1180" y="447"/>
                </a:lnTo>
                <a:lnTo>
                  <a:pt x="1177" y="393"/>
                </a:lnTo>
                <a:lnTo>
                  <a:pt x="1181" y="340"/>
                </a:lnTo>
                <a:lnTo>
                  <a:pt x="1191" y="286"/>
                </a:lnTo>
                <a:lnTo>
                  <a:pt x="1205" y="235"/>
                </a:lnTo>
                <a:lnTo>
                  <a:pt x="1224" y="185"/>
                </a:lnTo>
                <a:lnTo>
                  <a:pt x="1248" y="138"/>
                </a:lnTo>
                <a:lnTo>
                  <a:pt x="1275" y="93"/>
                </a:lnTo>
                <a:lnTo>
                  <a:pt x="1290" y="74"/>
                </a:lnTo>
                <a:lnTo>
                  <a:pt x="1315" y="49"/>
                </a:lnTo>
                <a:lnTo>
                  <a:pt x="1342" y="30"/>
                </a:lnTo>
                <a:lnTo>
                  <a:pt x="1371" y="12"/>
                </a:lnTo>
                <a:lnTo>
                  <a:pt x="1403" y="5"/>
                </a:lnTo>
                <a:lnTo>
                  <a:pt x="1435" y="0"/>
                </a:lnTo>
                <a:lnTo>
                  <a:pt x="1468" y="0"/>
                </a:lnTo>
                <a:lnTo>
                  <a:pt x="1481" y="5"/>
                </a:lnTo>
                <a:lnTo>
                  <a:pt x="1506" y="17"/>
                </a:lnTo>
                <a:lnTo>
                  <a:pt x="1529" y="33"/>
                </a:lnTo>
                <a:lnTo>
                  <a:pt x="1549" y="53"/>
                </a:lnTo>
                <a:lnTo>
                  <a:pt x="1564" y="76"/>
                </a:lnTo>
                <a:lnTo>
                  <a:pt x="1576" y="103"/>
                </a:lnTo>
                <a:lnTo>
                  <a:pt x="1584" y="131"/>
                </a:lnTo>
                <a:lnTo>
                  <a:pt x="1588" y="152"/>
                </a:lnTo>
                <a:lnTo>
                  <a:pt x="1596" y="204"/>
                </a:lnTo>
                <a:lnTo>
                  <a:pt x="1599" y="258"/>
                </a:lnTo>
                <a:lnTo>
                  <a:pt x="1597" y="311"/>
                </a:lnTo>
                <a:lnTo>
                  <a:pt x="1589" y="365"/>
                </a:lnTo>
                <a:lnTo>
                  <a:pt x="1577" y="417"/>
                </a:lnTo>
                <a:lnTo>
                  <a:pt x="1561" y="467"/>
                </a:lnTo>
                <a:lnTo>
                  <a:pt x="1538" y="51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841876" y="914400"/>
            <a:ext cx="1655762" cy="1479550"/>
          </a:xfrm>
          <a:custGeom>
            <a:avLst/>
            <a:gdLst>
              <a:gd name="T0" fmla="*/ 2147483646 w 2891"/>
              <a:gd name="T1" fmla="*/ 2147483646 h 2797"/>
              <a:gd name="T2" fmla="*/ 2147483646 w 2891"/>
              <a:gd name="T3" fmla="*/ 2147483646 h 2797"/>
              <a:gd name="T4" fmla="*/ 2147483646 w 2891"/>
              <a:gd name="T5" fmla="*/ 2147483646 h 2797"/>
              <a:gd name="T6" fmla="*/ 2147483646 w 2891"/>
              <a:gd name="T7" fmla="*/ 2147483646 h 2797"/>
              <a:gd name="T8" fmla="*/ 2147483646 w 2891"/>
              <a:gd name="T9" fmla="*/ 2147483646 h 2797"/>
              <a:gd name="T10" fmla="*/ 2147483646 w 2891"/>
              <a:gd name="T11" fmla="*/ 2147483646 h 2797"/>
              <a:gd name="T12" fmla="*/ 2147483646 w 2891"/>
              <a:gd name="T13" fmla="*/ 2147483646 h 2797"/>
              <a:gd name="T14" fmla="*/ 2147483646 w 2891"/>
              <a:gd name="T15" fmla="*/ 2147483646 h 2797"/>
              <a:gd name="T16" fmla="*/ 2147483646 w 2891"/>
              <a:gd name="T17" fmla="*/ 2147483646 h 2797"/>
              <a:gd name="T18" fmla="*/ 2147483646 w 2891"/>
              <a:gd name="T19" fmla="*/ 2147483646 h 2797"/>
              <a:gd name="T20" fmla="*/ 2147483646 w 2891"/>
              <a:gd name="T21" fmla="*/ 2147483646 h 2797"/>
              <a:gd name="T22" fmla="*/ 2147483646 w 2891"/>
              <a:gd name="T23" fmla="*/ 2147483646 h 2797"/>
              <a:gd name="T24" fmla="*/ 2147483646 w 2891"/>
              <a:gd name="T25" fmla="*/ 2147483646 h 2797"/>
              <a:gd name="T26" fmla="*/ 2147483646 w 2891"/>
              <a:gd name="T27" fmla="*/ 2147483646 h 2797"/>
              <a:gd name="T28" fmla="*/ 2147483646 w 2891"/>
              <a:gd name="T29" fmla="*/ 2147483646 h 2797"/>
              <a:gd name="T30" fmla="*/ 2147483646 w 2891"/>
              <a:gd name="T31" fmla="*/ 2147483646 h 2797"/>
              <a:gd name="T32" fmla="*/ 2147483646 w 2891"/>
              <a:gd name="T33" fmla="*/ 2147483646 h 2797"/>
              <a:gd name="T34" fmla="*/ 2147483646 w 2891"/>
              <a:gd name="T35" fmla="*/ 2147483646 h 2797"/>
              <a:gd name="T36" fmla="*/ 2147483646 w 2891"/>
              <a:gd name="T37" fmla="*/ 2147483646 h 2797"/>
              <a:gd name="T38" fmla="*/ 2147483646 w 2891"/>
              <a:gd name="T39" fmla="*/ 2147483646 h 2797"/>
              <a:gd name="T40" fmla="*/ 2147483646 w 2891"/>
              <a:gd name="T41" fmla="*/ 2147483646 h 2797"/>
              <a:gd name="T42" fmla="*/ 2147483646 w 2891"/>
              <a:gd name="T43" fmla="*/ 2147483646 h 2797"/>
              <a:gd name="T44" fmla="*/ 2147483646 w 2891"/>
              <a:gd name="T45" fmla="*/ 2147483646 h 2797"/>
              <a:gd name="T46" fmla="*/ 2147483646 w 2891"/>
              <a:gd name="T47" fmla="*/ 2147483646 h 2797"/>
              <a:gd name="T48" fmla="*/ 2147483646 w 2891"/>
              <a:gd name="T49" fmla="*/ 2147483646 h 2797"/>
              <a:gd name="T50" fmla="*/ 2147483646 w 2891"/>
              <a:gd name="T51" fmla="*/ 2147483646 h 2797"/>
              <a:gd name="T52" fmla="*/ 2147483646 w 2891"/>
              <a:gd name="T53" fmla="*/ 2147483646 h 2797"/>
              <a:gd name="T54" fmla="*/ 2147483646 w 2891"/>
              <a:gd name="T55" fmla="*/ 2147483646 h 2797"/>
              <a:gd name="T56" fmla="*/ 2147483646 w 2891"/>
              <a:gd name="T57" fmla="*/ 2147483646 h 2797"/>
              <a:gd name="T58" fmla="*/ 2147483646 w 2891"/>
              <a:gd name="T59" fmla="*/ 2147483646 h 2797"/>
              <a:gd name="T60" fmla="*/ 2147483646 w 2891"/>
              <a:gd name="T61" fmla="*/ 2147483646 h 2797"/>
              <a:gd name="T62" fmla="*/ 2147483646 w 2891"/>
              <a:gd name="T63" fmla="*/ 2147483646 h 2797"/>
              <a:gd name="T64" fmla="*/ 2147483646 w 2891"/>
              <a:gd name="T65" fmla="*/ 2147483646 h 2797"/>
              <a:gd name="T66" fmla="*/ 2147483646 w 2891"/>
              <a:gd name="T67" fmla="*/ 2147483646 h 2797"/>
              <a:gd name="T68" fmla="*/ 2147483646 w 2891"/>
              <a:gd name="T69" fmla="*/ 2147483646 h 2797"/>
              <a:gd name="T70" fmla="*/ 2147483646 w 2891"/>
              <a:gd name="T71" fmla="*/ 2147483646 h 2797"/>
              <a:gd name="T72" fmla="*/ 2147483646 w 2891"/>
              <a:gd name="T73" fmla="*/ 2147483646 h 2797"/>
              <a:gd name="T74" fmla="*/ 2147483646 w 2891"/>
              <a:gd name="T75" fmla="*/ 2147483646 h 2797"/>
              <a:gd name="T76" fmla="*/ 2147483646 w 2891"/>
              <a:gd name="T77" fmla="*/ 2147483646 h 2797"/>
              <a:gd name="T78" fmla="*/ 2147483646 w 2891"/>
              <a:gd name="T79" fmla="*/ 0 h 2797"/>
              <a:gd name="T80" fmla="*/ 2147483646 w 2891"/>
              <a:gd name="T81" fmla="*/ 2147483646 h 2797"/>
              <a:gd name="T82" fmla="*/ 2147483646 w 2891"/>
              <a:gd name="T83" fmla="*/ 2147483646 h 2797"/>
              <a:gd name="T84" fmla="*/ 2147483646 w 2891"/>
              <a:gd name="T85" fmla="*/ 2147483646 h 2797"/>
              <a:gd name="T86" fmla="*/ 2147483646 w 2891"/>
              <a:gd name="T87" fmla="*/ 2147483646 h 2797"/>
              <a:gd name="T88" fmla="*/ 2147483646 w 2891"/>
              <a:gd name="T89" fmla="*/ 2147483646 h 2797"/>
              <a:gd name="T90" fmla="*/ 2147483646 w 2891"/>
              <a:gd name="T91" fmla="*/ 2147483646 h 2797"/>
              <a:gd name="T92" fmla="*/ 2147483646 w 2891"/>
              <a:gd name="T93" fmla="*/ 2147483646 h 2797"/>
              <a:gd name="T94" fmla="*/ 2147483646 w 2891"/>
              <a:gd name="T95" fmla="*/ 2147483646 h 2797"/>
              <a:gd name="T96" fmla="*/ 2147483646 w 2891"/>
              <a:gd name="T97" fmla="*/ 2147483646 h 2797"/>
              <a:gd name="T98" fmla="*/ 2147483646 w 2891"/>
              <a:gd name="T99" fmla="*/ 2147483646 h 2797"/>
              <a:gd name="T100" fmla="*/ 2147483646 w 2891"/>
              <a:gd name="T101" fmla="*/ 2147483646 h 2797"/>
              <a:gd name="T102" fmla="*/ 2147483646 w 2891"/>
              <a:gd name="T103" fmla="*/ 2147483646 h 2797"/>
              <a:gd name="T104" fmla="*/ 2147483646 w 2891"/>
              <a:gd name="T105" fmla="*/ 2147483646 h 2797"/>
              <a:gd name="T106" fmla="*/ 2147483646 w 2891"/>
              <a:gd name="T107" fmla="*/ 2147483646 h 279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891"/>
              <a:gd name="T163" fmla="*/ 0 h 2797"/>
              <a:gd name="T164" fmla="*/ 2891 w 2891"/>
              <a:gd name="T165" fmla="*/ 2797 h 279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891" h="2797">
                <a:moveTo>
                  <a:pt x="502" y="1754"/>
                </a:moveTo>
                <a:lnTo>
                  <a:pt x="495" y="1741"/>
                </a:lnTo>
                <a:lnTo>
                  <a:pt x="454" y="1680"/>
                </a:lnTo>
                <a:lnTo>
                  <a:pt x="421" y="1617"/>
                </a:lnTo>
                <a:lnTo>
                  <a:pt x="392" y="1548"/>
                </a:lnTo>
                <a:lnTo>
                  <a:pt x="365" y="1480"/>
                </a:lnTo>
                <a:lnTo>
                  <a:pt x="345" y="1410"/>
                </a:lnTo>
                <a:lnTo>
                  <a:pt x="327" y="1337"/>
                </a:lnTo>
                <a:lnTo>
                  <a:pt x="319" y="1299"/>
                </a:lnTo>
                <a:lnTo>
                  <a:pt x="311" y="1256"/>
                </a:lnTo>
                <a:lnTo>
                  <a:pt x="308" y="1208"/>
                </a:lnTo>
                <a:lnTo>
                  <a:pt x="308" y="1162"/>
                </a:lnTo>
                <a:lnTo>
                  <a:pt x="316" y="1115"/>
                </a:lnTo>
                <a:lnTo>
                  <a:pt x="347" y="1093"/>
                </a:lnTo>
                <a:lnTo>
                  <a:pt x="381" y="1078"/>
                </a:lnTo>
                <a:lnTo>
                  <a:pt x="417" y="1065"/>
                </a:lnTo>
                <a:lnTo>
                  <a:pt x="454" y="1059"/>
                </a:lnTo>
                <a:lnTo>
                  <a:pt x="489" y="1059"/>
                </a:lnTo>
                <a:lnTo>
                  <a:pt x="527" y="1062"/>
                </a:lnTo>
                <a:lnTo>
                  <a:pt x="586" y="1065"/>
                </a:lnTo>
                <a:lnTo>
                  <a:pt x="653" y="1070"/>
                </a:lnTo>
                <a:lnTo>
                  <a:pt x="718" y="1080"/>
                </a:lnTo>
                <a:lnTo>
                  <a:pt x="785" y="1096"/>
                </a:lnTo>
                <a:lnTo>
                  <a:pt x="848" y="1117"/>
                </a:lnTo>
                <a:lnTo>
                  <a:pt x="911" y="1144"/>
                </a:lnTo>
                <a:lnTo>
                  <a:pt x="971" y="1177"/>
                </a:lnTo>
                <a:lnTo>
                  <a:pt x="1029" y="1212"/>
                </a:lnTo>
                <a:lnTo>
                  <a:pt x="1054" y="1228"/>
                </a:lnTo>
                <a:lnTo>
                  <a:pt x="1121" y="1278"/>
                </a:lnTo>
                <a:lnTo>
                  <a:pt x="1187" y="1333"/>
                </a:lnTo>
                <a:lnTo>
                  <a:pt x="1246" y="1391"/>
                </a:lnTo>
                <a:lnTo>
                  <a:pt x="1304" y="1452"/>
                </a:lnTo>
                <a:lnTo>
                  <a:pt x="1358" y="1520"/>
                </a:lnTo>
                <a:lnTo>
                  <a:pt x="1407" y="1590"/>
                </a:lnTo>
                <a:lnTo>
                  <a:pt x="1493" y="1558"/>
                </a:lnTo>
                <a:lnTo>
                  <a:pt x="1488" y="1506"/>
                </a:lnTo>
                <a:lnTo>
                  <a:pt x="1485" y="1452"/>
                </a:lnTo>
                <a:lnTo>
                  <a:pt x="1489" y="1399"/>
                </a:lnTo>
                <a:lnTo>
                  <a:pt x="1499" y="1345"/>
                </a:lnTo>
                <a:lnTo>
                  <a:pt x="1513" y="1294"/>
                </a:lnTo>
                <a:lnTo>
                  <a:pt x="1532" y="1244"/>
                </a:lnTo>
                <a:lnTo>
                  <a:pt x="1556" y="1197"/>
                </a:lnTo>
                <a:lnTo>
                  <a:pt x="1583" y="1152"/>
                </a:lnTo>
                <a:lnTo>
                  <a:pt x="1598" y="1133"/>
                </a:lnTo>
                <a:lnTo>
                  <a:pt x="1623" y="1108"/>
                </a:lnTo>
                <a:lnTo>
                  <a:pt x="1650" y="1089"/>
                </a:lnTo>
                <a:lnTo>
                  <a:pt x="1679" y="1071"/>
                </a:lnTo>
                <a:lnTo>
                  <a:pt x="1711" y="1064"/>
                </a:lnTo>
                <a:lnTo>
                  <a:pt x="1743" y="1059"/>
                </a:lnTo>
                <a:lnTo>
                  <a:pt x="1776" y="1059"/>
                </a:lnTo>
                <a:lnTo>
                  <a:pt x="1789" y="1064"/>
                </a:lnTo>
                <a:lnTo>
                  <a:pt x="1814" y="1076"/>
                </a:lnTo>
                <a:lnTo>
                  <a:pt x="1837" y="1092"/>
                </a:lnTo>
                <a:lnTo>
                  <a:pt x="1857" y="1112"/>
                </a:lnTo>
                <a:lnTo>
                  <a:pt x="1872" y="1135"/>
                </a:lnTo>
                <a:lnTo>
                  <a:pt x="1884" y="1162"/>
                </a:lnTo>
                <a:lnTo>
                  <a:pt x="1892" y="1190"/>
                </a:lnTo>
                <a:lnTo>
                  <a:pt x="1896" y="1211"/>
                </a:lnTo>
                <a:lnTo>
                  <a:pt x="1904" y="1263"/>
                </a:lnTo>
                <a:lnTo>
                  <a:pt x="1907" y="1317"/>
                </a:lnTo>
                <a:lnTo>
                  <a:pt x="1905" y="1370"/>
                </a:lnTo>
                <a:lnTo>
                  <a:pt x="1897" y="1424"/>
                </a:lnTo>
                <a:lnTo>
                  <a:pt x="1885" y="1476"/>
                </a:lnTo>
                <a:lnTo>
                  <a:pt x="1869" y="1526"/>
                </a:lnTo>
                <a:lnTo>
                  <a:pt x="1846" y="1574"/>
                </a:lnTo>
                <a:lnTo>
                  <a:pt x="1816" y="1620"/>
                </a:lnTo>
                <a:lnTo>
                  <a:pt x="1791" y="1666"/>
                </a:lnTo>
                <a:lnTo>
                  <a:pt x="1770" y="1713"/>
                </a:lnTo>
                <a:lnTo>
                  <a:pt x="1758" y="1763"/>
                </a:lnTo>
                <a:lnTo>
                  <a:pt x="1751" y="1817"/>
                </a:lnTo>
                <a:lnTo>
                  <a:pt x="1751" y="1870"/>
                </a:lnTo>
                <a:lnTo>
                  <a:pt x="1754" y="1892"/>
                </a:lnTo>
                <a:lnTo>
                  <a:pt x="1763" y="1969"/>
                </a:lnTo>
                <a:lnTo>
                  <a:pt x="1780" y="2046"/>
                </a:lnTo>
                <a:lnTo>
                  <a:pt x="1804" y="2119"/>
                </a:lnTo>
                <a:lnTo>
                  <a:pt x="1834" y="2191"/>
                </a:lnTo>
                <a:lnTo>
                  <a:pt x="1870" y="2259"/>
                </a:lnTo>
                <a:lnTo>
                  <a:pt x="1876" y="2266"/>
                </a:lnTo>
                <a:lnTo>
                  <a:pt x="1927" y="2358"/>
                </a:lnTo>
                <a:lnTo>
                  <a:pt x="1986" y="2443"/>
                </a:lnTo>
                <a:lnTo>
                  <a:pt x="2049" y="2524"/>
                </a:lnTo>
                <a:lnTo>
                  <a:pt x="2118" y="2600"/>
                </a:lnTo>
                <a:lnTo>
                  <a:pt x="2193" y="2671"/>
                </a:lnTo>
                <a:lnTo>
                  <a:pt x="2269" y="2735"/>
                </a:lnTo>
                <a:lnTo>
                  <a:pt x="2352" y="2797"/>
                </a:lnTo>
                <a:lnTo>
                  <a:pt x="2710" y="2309"/>
                </a:lnTo>
                <a:lnTo>
                  <a:pt x="2754" y="2223"/>
                </a:lnTo>
                <a:lnTo>
                  <a:pt x="2794" y="2134"/>
                </a:lnTo>
                <a:lnTo>
                  <a:pt x="2826" y="2040"/>
                </a:lnTo>
                <a:lnTo>
                  <a:pt x="2855" y="1946"/>
                </a:lnTo>
                <a:lnTo>
                  <a:pt x="2875" y="1849"/>
                </a:lnTo>
                <a:lnTo>
                  <a:pt x="2883" y="1782"/>
                </a:lnTo>
                <a:lnTo>
                  <a:pt x="2887" y="1724"/>
                </a:lnTo>
                <a:lnTo>
                  <a:pt x="2891" y="1609"/>
                </a:lnTo>
                <a:lnTo>
                  <a:pt x="2890" y="1493"/>
                </a:lnTo>
                <a:lnTo>
                  <a:pt x="2880" y="1377"/>
                </a:lnTo>
                <a:lnTo>
                  <a:pt x="2865" y="1263"/>
                </a:lnTo>
                <a:lnTo>
                  <a:pt x="2845" y="1148"/>
                </a:lnTo>
                <a:lnTo>
                  <a:pt x="2818" y="1036"/>
                </a:lnTo>
                <a:lnTo>
                  <a:pt x="2806" y="992"/>
                </a:lnTo>
                <a:lnTo>
                  <a:pt x="2772" y="903"/>
                </a:lnTo>
                <a:lnTo>
                  <a:pt x="2733" y="815"/>
                </a:lnTo>
                <a:lnTo>
                  <a:pt x="2689" y="729"/>
                </a:lnTo>
                <a:lnTo>
                  <a:pt x="2639" y="647"/>
                </a:lnTo>
                <a:lnTo>
                  <a:pt x="2585" y="570"/>
                </a:lnTo>
                <a:lnTo>
                  <a:pt x="2526" y="498"/>
                </a:lnTo>
                <a:lnTo>
                  <a:pt x="2462" y="428"/>
                </a:lnTo>
                <a:lnTo>
                  <a:pt x="2394" y="365"/>
                </a:lnTo>
                <a:lnTo>
                  <a:pt x="2322" y="305"/>
                </a:lnTo>
                <a:lnTo>
                  <a:pt x="2247" y="251"/>
                </a:lnTo>
                <a:lnTo>
                  <a:pt x="2168" y="205"/>
                </a:lnTo>
                <a:lnTo>
                  <a:pt x="2087" y="162"/>
                </a:lnTo>
                <a:lnTo>
                  <a:pt x="2073" y="156"/>
                </a:lnTo>
                <a:lnTo>
                  <a:pt x="1989" y="114"/>
                </a:lnTo>
                <a:lnTo>
                  <a:pt x="1902" y="80"/>
                </a:lnTo>
                <a:lnTo>
                  <a:pt x="1812" y="52"/>
                </a:lnTo>
                <a:lnTo>
                  <a:pt x="1722" y="29"/>
                </a:lnTo>
                <a:lnTo>
                  <a:pt x="1629" y="14"/>
                </a:lnTo>
                <a:lnTo>
                  <a:pt x="1538" y="4"/>
                </a:lnTo>
                <a:lnTo>
                  <a:pt x="1446" y="0"/>
                </a:lnTo>
                <a:lnTo>
                  <a:pt x="1351" y="4"/>
                </a:lnTo>
                <a:lnTo>
                  <a:pt x="1261" y="16"/>
                </a:lnTo>
                <a:lnTo>
                  <a:pt x="1168" y="35"/>
                </a:lnTo>
                <a:lnTo>
                  <a:pt x="1079" y="58"/>
                </a:lnTo>
                <a:lnTo>
                  <a:pt x="990" y="88"/>
                </a:lnTo>
                <a:lnTo>
                  <a:pt x="903" y="124"/>
                </a:lnTo>
                <a:lnTo>
                  <a:pt x="818" y="168"/>
                </a:lnTo>
                <a:lnTo>
                  <a:pt x="738" y="216"/>
                </a:lnTo>
                <a:lnTo>
                  <a:pt x="658" y="269"/>
                </a:lnTo>
                <a:lnTo>
                  <a:pt x="633" y="289"/>
                </a:lnTo>
                <a:lnTo>
                  <a:pt x="631" y="289"/>
                </a:lnTo>
                <a:lnTo>
                  <a:pt x="554" y="348"/>
                </a:lnTo>
                <a:lnTo>
                  <a:pt x="480" y="412"/>
                </a:lnTo>
                <a:lnTo>
                  <a:pt x="409" y="480"/>
                </a:lnTo>
                <a:lnTo>
                  <a:pt x="342" y="552"/>
                </a:lnTo>
                <a:lnTo>
                  <a:pt x="278" y="626"/>
                </a:lnTo>
                <a:lnTo>
                  <a:pt x="218" y="708"/>
                </a:lnTo>
                <a:lnTo>
                  <a:pt x="162" y="790"/>
                </a:lnTo>
                <a:lnTo>
                  <a:pt x="111" y="876"/>
                </a:lnTo>
                <a:lnTo>
                  <a:pt x="85" y="925"/>
                </a:lnTo>
                <a:lnTo>
                  <a:pt x="59" y="970"/>
                </a:lnTo>
                <a:lnTo>
                  <a:pt x="41" y="998"/>
                </a:lnTo>
                <a:lnTo>
                  <a:pt x="25" y="1030"/>
                </a:lnTo>
                <a:lnTo>
                  <a:pt x="10" y="1064"/>
                </a:lnTo>
                <a:lnTo>
                  <a:pt x="2" y="1101"/>
                </a:lnTo>
                <a:lnTo>
                  <a:pt x="0" y="1136"/>
                </a:lnTo>
                <a:lnTo>
                  <a:pt x="2" y="1174"/>
                </a:lnTo>
                <a:lnTo>
                  <a:pt x="9" y="1210"/>
                </a:lnTo>
                <a:lnTo>
                  <a:pt x="14" y="1223"/>
                </a:lnTo>
                <a:lnTo>
                  <a:pt x="27" y="1273"/>
                </a:lnTo>
                <a:lnTo>
                  <a:pt x="44" y="1322"/>
                </a:lnTo>
                <a:lnTo>
                  <a:pt x="68" y="1370"/>
                </a:lnTo>
                <a:lnTo>
                  <a:pt x="83" y="1395"/>
                </a:lnTo>
                <a:lnTo>
                  <a:pt x="118" y="1452"/>
                </a:lnTo>
                <a:lnTo>
                  <a:pt x="158" y="1506"/>
                </a:lnTo>
                <a:lnTo>
                  <a:pt x="201" y="1554"/>
                </a:lnTo>
                <a:lnTo>
                  <a:pt x="246" y="1601"/>
                </a:lnTo>
                <a:lnTo>
                  <a:pt x="296" y="1642"/>
                </a:lnTo>
                <a:lnTo>
                  <a:pt x="351" y="1679"/>
                </a:lnTo>
                <a:lnTo>
                  <a:pt x="405" y="1711"/>
                </a:lnTo>
                <a:lnTo>
                  <a:pt x="463" y="1738"/>
                </a:lnTo>
                <a:lnTo>
                  <a:pt x="501" y="1754"/>
                </a:lnTo>
                <a:lnTo>
                  <a:pt x="502" y="1754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51211" name="Group 54"/>
          <p:cNvGrpSpPr>
            <a:grpSpLocks/>
          </p:cNvGrpSpPr>
          <p:nvPr/>
        </p:nvGrpSpPr>
        <p:grpSpPr bwMode="auto">
          <a:xfrm>
            <a:off x="1584327" y="3581400"/>
            <a:ext cx="2617787" cy="1511300"/>
            <a:chOff x="277" y="2256"/>
            <a:chExt cx="1649" cy="952"/>
          </a:xfrm>
        </p:grpSpPr>
        <p:sp>
          <p:nvSpPr>
            <p:cNvPr id="51249" name="Rectangle 13"/>
            <p:cNvSpPr>
              <a:spLocks noChangeArrowheads="1"/>
            </p:cNvSpPr>
            <p:nvPr/>
          </p:nvSpPr>
          <p:spPr bwMode="auto">
            <a:xfrm>
              <a:off x="601" y="2304"/>
              <a:ext cx="96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BF 2.1 points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50" name="Rectangle 14"/>
            <p:cNvSpPr>
              <a:spLocks noChangeArrowheads="1"/>
            </p:cNvSpPr>
            <p:nvPr/>
          </p:nvSpPr>
          <p:spPr bwMode="auto">
            <a:xfrm>
              <a:off x="554" y="2496"/>
              <a:ext cx="117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higher than FF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51" name="Rectangle 17"/>
            <p:cNvSpPr>
              <a:spLocks noChangeArrowheads="1"/>
            </p:cNvSpPr>
            <p:nvPr/>
          </p:nvSpPr>
          <p:spPr bwMode="auto">
            <a:xfrm>
              <a:off x="416" y="2688"/>
              <a:ext cx="133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Study in 6 months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52" name="Rectangle 18"/>
            <p:cNvSpPr>
              <a:spLocks noChangeArrowheads="1"/>
            </p:cNvSpPr>
            <p:nvPr/>
          </p:nvSpPr>
          <p:spPr bwMode="auto">
            <a:xfrm>
              <a:off x="554" y="2832"/>
              <a:ext cx="10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to 2 year- olds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53" name="Rectangle 28"/>
            <p:cNvSpPr>
              <a:spLocks noChangeArrowheads="1"/>
            </p:cNvSpPr>
            <p:nvPr/>
          </p:nvSpPr>
          <p:spPr bwMode="auto">
            <a:xfrm>
              <a:off x="832" y="3024"/>
              <a:ext cx="3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1988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54" name="Rectangle 31"/>
            <p:cNvSpPr>
              <a:spLocks noChangeArrowheads="1"/>
            </p:cNvSpPr>
            <p:nvPr/>
          </p:nvSpPr>
          <p:spPr bwMode="auto">
            <a:xfrm>
              <a:off x="277" y="2256"/>
              <a:ext cx="1649" cy="943"/>
            </a:xfrm>
            <a:prstGeom prst="rect">
              <a:avLst/>
            </a:prstGeom>
            <a:noFill/>
            <a:ln w="4921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212" name="Group 58"/>
          <p:cNvGrpSpPr>
            <a:grpSpLocks/>
          </p:cNvGrpSpPr>
          <p:nvPr/>
        </p:nvGrpSpPr>
        <p:grpSpPr bwMode="auto">
          <a:xfrm>
            <a:off x="8029576" y="2668589"/>
            <a:ext cx="2114550" cy="1641475"/>
            <a:chOff x="4337" y="1681"/>
            <a:chExt cx="1332" cy="1034"/>
          </a:xfrm>
        </p:grpSpPr>
        <p:sp>
          <p:nvSpPr>
            <p:cNvPr id="51243" name="Rectangle 19"/>
            <p:cNvSpPr>
              <a:spLocks noChangeArrowheads="1"/>
            </p:cNvSpPr>
            <p:nvPr/>
          </p:nvSpPr>
          <p:spPr bwMode="auto">
            <a:xfrm>
              <a:off x="4484" y="1767"/>
              <a:ext cx="96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BF 8.3 points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4" name="Rectangle 20"/>
            <p:cNvSpPr>
              <a:spLocks noChangeArrowheads="1"/>
            </p:cNvSpPr>
            <p:nvPr/>
          </p:nvSpPr>
          <p:spPr bwMode="auto">
            <a:xfrm>
              <a:off x="4484" y="1948"/>
              <a:ext cx="106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higher than FF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5" name="Rectangle 23"/>
            <p:cNvSpPr>
              <a:spLocks noChangeArrowheads="1"/>
            </p:cNvSpPr>
            <p:nvPr/>
          </p:nvSpPr>
          <p:spPr bwMode="auto">
            <a:xfrm>
              <a:off x="4484" y="2132"/>
              <a:ext cx="10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Study in 7.5-8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6" name="Rectangle 24"/>
            <p:cNvSpPr>
              <a:spLocks noChangeArrowheads="1"/>
            </p:cNvSpPr>
            <p:nvPr/>
          </p:nvSpPr>
          <p:spPr bwMode="auto">
            <a:xfrm>
              <a:off x="4484" y="2313"/>
              <a:ext cx="68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year-olds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7" name="Rectangle 29"/>
            <p:cNvSpPr>
              <a:spLocks noChangeArrowheads="1"/>
            </p:cNvSpPr>
            <p:nvPr/>
          </p:nvSpPr>
          <p:spPr bwMode="auto">
            <a:xfrm>
              <a:off x="4707" y="2528"/>
              <a:ext cx="3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1992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8" name="Rectangle 32"/>
            <p:cNvSpPr>
              <a:spLocks noChangeArrowheads="1"/>
            </p:cNvSpPr>
            <p:nvPr/>
          </p:nvSpPr>
          <p:spPr bwMode="auto">
            <a:xfrm>
              <a:off x="4337" y="1681"/>
              <a:ext cx="1332" cy="1034"/>
            </a:xfrm>
            <a:prstGeom prst="rect">
              <a:avLst/>
            </a:prstGeom>
            <a:noFill/>
            <a:ln w="4921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213" name="Group 53"/>
          <p:cNvGrpSpPr>
            <a:grpSpLocks/>
          </p:cNvGrpSpPr>
          <p:nvPr/>
        </p:nvGrpSpPr>
        <p:grpSpPr bwMode="auto">
          <a:xfrm>
            <a:off x="1657351" y="1371601"/>
            <a:ext cx="2063750" cy="1579563"/>
            <a:chOff x="323" y="864"/>
            <a:chExt cx="1300" cy="995"/>
          </a:xfrm>
        </p:grpSpPr>
        <p:sp>
          <p:nvSpPr>
            <p:cNvPr id="51237" name="Rectangle 11"/>
            <p:cNvSpPr>
              <a:spLocks noChangeArrowheads="1"/>
            </p:cNvSpPr>
            <p:nvPr/>
          </p:nvSpPr>
          <p:spPr bwMode="auto">
            <a:xfrm>
              <a:off x="554" y="912"/>
              <a:ext cx="8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BF 2 points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38" name="Rectangle 12"/>
            <p:cNvSpPr>
              <a:spLocks noChangeArrowheads="1"/>
            </p:cNvSpPr>
            <p:nvPr/>
          </p:nvSpPr>
          <p:spPr bwMode="auto">
            <a:xfrm>
              <a:off x="462" y="1104"/>
              <a:ext cx="106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higher than FF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39" name="Rectangle 15"/>
            <p:cNvSpPr>
              <a:spLocks noChangeArrowheads="1"/>
            </p:cNvSpPr>
            <p:nvPr/>
          </p:nvSpPr>
          <p:spPr bwMode="auto">
            <a:xfrm>
              <a:off x="554" y="1296"/>
              <a:ext cx="87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Study in 3-7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0" name="Rectangle 16"/>
            <p:cNvSpPr>
              <a:spLocks noChangeArrowheads="1"/>
            </p:cNvSpPr>
            <p:nvPr/>
          </p:nvSpPr>
          <p:spPr bwMode="auto">
            <a:xfrm>
              <a:off x="601" y="1488"/>
              <a:ext cx="68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year-olds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1" name="Rectangle 27"/>
            <p:cNvSpPr>
              <a:spLocks noChangeArrowheads="1"/>
            </p:cNvSpPr>
            <p:nvPr/>
          </p:nvSpPr>
          <p:spPr bwMode="auto">
            <a:xfrm>
              <a:off x="739" y="1632"/>
              <a:ext cx="46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1982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42" name="Rectangle 33"/>
            <p:cNvSpPr>
              <a:spLocks noChangeArrowheads="1"/>
            </p:cNvSpPr>
            <p:nvPr/>
          </p:nvSpPr>
          <p:spPr bwMode="auto">
            <a:xfrm>
              <a:off x="323" y="864"/>
              <a:ext cx="1300" cy="995"/>
            </a:xfrm>
            <a:prstGeom prst="rect">
              <a:avLst/>
            </a:prstGeom>
            <a:noFill/>
            <a:ln w="4921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214" name="Group 55"/>
          <p:cNvGrpSpPr>
            <a:grpSpLocks/>
          </p:cNvGrpSpPr>
          <p:nvPr/>
        </p:nvGrpSpPr>
        <p:grpSpPr bwMode="auto">
          <a:xfrm>
            <a:off x="4738689" y="4706939"/>
            <a:ext cx="2574925" cy="1647825"/>
            <a:chOff x="2264" y="2965"/>
            <a:chExt cx="1622" cy="1038"/>
          </a:xfrm>
        </p:grpSpPr>
        <p:sp>
          <p:nvSpPr>
            <p:cNvPr id="51231" name="Rectangle 21"/>
            <p:cNvSpPr>
              <a:spLocks noChangeArrowheads="1"/>
            </p:cNvSpPr>
            <p:nvPr/>
          </p:nvSpPr>
          <p:spPr bwMode="auto">
            <a:xfrm>
              <a:off x="2541" y="3021"/>
              <a:ext cx="10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BM 7.5 points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32" name="Rectangle 22"/>
            <p:cNvSpPr>
              <a:spLocks noChangeArrowheads="1"/>
            </p:cNvSpPr>
            <p:nvPr/>
          </p:nvSpPr>
          <p:spPr bwMode="auto">
            <a:xfrm>
              <a:off x="2449" y="3202"/>
              <a:ext cx="134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higher than no BM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33" name="Rectangle 25"/>
            <p:cNvSpPr>
              <a:spLocks noChangeArrowheads="1"/>
            </p:cNvSpPr>
            <p:nvPr/>
          </p:nvSpPr>
          <p:spPr bwMode="auto">
            <a:xfrm>
              <a:off x="2541" y="3370"/>
              <a:ext cx="10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Study in 7.5-8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34" name="Rectangle 26"/>
            <p:cNvSpPr>
              <a:spLocks noChangeArrowheads="1"/>
            </p:cNvSpPr>
            <p:nvPr/>
          </p:nvSpPr>
          <p:spPr bwMode="auto">
            <a:xfrm>
              <a:off x="2680" y="3551"/>
              <a:ext cx="68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year-olds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35" name="Rectangle 30"/>
            <p:cNvSpPr>
              <a:spLocks noChangeArrowheads="1"/>
            </p:cNvSpPr>
            <p:nvPr/>
          </p:nvSpPr>
          <p:spPr bwMode="auto">
            <a:xfrm>
              <a:off x="2819" y="3783"/>
              <a:ext cx="3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1992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36" name="Rectangle 34"/>
            <p:cNvSpPr>
              <a:spLocks noChangeArrowheads="1"/>
            </p:cNvSpPr>
            <p:nvPr/>
          </p:nvSpPr>
          <p:spPr bwMode="auto">
            <a:xfrm>
              <a:off x="2264" y="2965"/>
              <a:ext cx="1622" cy="1038"/>
            </a:xfrm>
            <a:prstGeom prst="rect">
              <a:avLst/>
            </a:prstGeom>
            <a:noFill/>
            <a:ln w="4921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215" name="Group 56"/>
          <p:cNvGrpSpPr>
            <a:grpSpLocks/>
          </p:cNvGrpSpPr>
          <p:nvPr/>
        </p:nvGrpSpPr>
        <p:grpSpPr bwMode="auto">
          <a:xfrm>
            <a:off x="7983539" y="1063625"/>
            <a:ext cx="2028825" cy="1428750"/>
            <a:chOff x="4308" y="670"/>
            <a:chExt cx="1278" cy="900"/>
          </a:xfrm>
        </p:grpSpPr>
        <p:sp>
          <p:nvSpPr>
            <p:cNvPr id="51225" name="Rectangle 35"/>
            <p:cNvSpPr>
              <a:spLocks noChangeArrowheads="1"/>
            </p:cNvSpPr>
            <p:nvPr/>
          </p:nvSpPr>
          <p:spPr bwMode="auto">
            <a:xfrm>
              <a:off x="4404" y="670"/>
              <a:ext cx="10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BF 12.9 points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6" name="Rectangle 36"/>
            <p:cNvSpPr>
              <a:spLocks noChangeArrowheads="1"/>
            </p:cNvSpPr>
            <p:nvPr/>
          </p:nvSpPr>
          <p:spPr bwMode="auto">
            <a:xfrm>
              <a:off x="4404" y="851"/>
              <a:ext cx="106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higher than FF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7" name="Rectangle 37"/>
            <p:cNvSpPr>
              <a:spLocks noChangeArrowheads="1"/>
            </p:cNvSpPr>
            <p:nvPr/>
          </p:nvSpPr>
          <p:spPr bwMode="auto">
            <a:xfrm>
              <a:off x="4451" y="1035"/>
              <a:ext cx="86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Study in 9.5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8" name="Rectangle 38"/>
            <p:cNvSpPr>
              <a:spLocks noChangeArrowheads="1"/>
            </p:cNvSpPr>
            <p:nvPr/>
          </p:nvSpPr>
          <p:spPr bwMode="auto">
            <a:xfrm>
              <a:off x="4451" y="1216"/>
              <a:ext cx="68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year-olds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9" name="Rectangle 39"/>
            <p:cNvSpPr>
              <a:spLocks noChangeArrowheads="1"/>
            </p:cNvSpPr>
            <p:nvPr/>
          </p:nvSpPr>
          <p:spPr bwMode="auto">
            <a:xfrm>
              <a:off x="4675" y="1386"/>
              <a:ext cx="3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900" b="1">
                  <a:solidFill>
                    <a:schemeClr val="tx1"/>
                  </a:solidFill>
                  <a:latin typeface="Arial" panose="020B0604020202020204" pitchFamily="34" charset="0"/>
                </a:rPr>
                <a:t>1996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30" name="Rectangle 40"/>
            <p:cNvSpPr>
              <a:spLocks noChangeArrowheads="1"/>
            </p:cNvSpPr>
            <p:nvPr/>
          </p:nvSpPr>
          <p:spPr bwMode="auto">
            <a:xfrm>
              <a:off x="4308" y="680"/>
              <a:ext cx="1278" cy="876"/>
            </a:xfrm>
            <a:prstGeom prst="rect">
              <a:avLst/>
            </a:prstGeom>
            <a:noFill/>
            <a:ln w="4921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216" name="Group 57"/>
          <p:cNvGrpSpPr>
            <a:grpSpLocks/>
          </p:cNvGrpSpPr>
          <p:nvPr/>
        </p:nvGrpSpPr>
        <p:grpSpPr bwMode="auto">
          <a:xfrm>
            <a:off x="8154988" y="4648201"/>
            <a:ext cx="2503488" cy="1457325"/>
            <a:chOff x="4579" y="3043"/>
            <a:chExt cx="1577" cy="918"/>
          </a:xfrm>
        </p:grpSpPr>
        <p:sp>
          <p:nvSpPr>
            <p:cNvPr id="51218" name="Rectangle 41"/>
            <p:cNvSpPr>
              <a:spLocks noChangeArrowheads="1"/>
            </p:cNvSpPr>
            <p:nvPr/>
          </p:nvSpPr>
          <p:spPr bwMode="auto">
            <a:xfrm>
              <a:off x="4608" y="3043"/>
              <a:ext cx="59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300" b="1" i="1">
                  <a:solidFill>
                    <a:schemeClr val="tx1"/>
                  </a:solidFill>
                  <a:latin typeface="Arial" panose="020B0604020202020204" pitchFamily="34" charset="0"/>
                </a:rPr>
                <a:t>References: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19" name="Rectangle 42"/>
            <p:cNvSpPr>
              <a:spLocks noChangeArrowheads="1"/>
            </p:cNvSpPr>
            <p:nvPr/>
          </p:nvSpPr>
          <p:spPr bwMode="auto">
            <a:xfrm>
              <a:off x="4579" y="3241"/>
              <a:ext cx="124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GB" altLang="en-US" sz="1300" b="1" i="1">
                  <a:solidFill>
                    <a:schemeClr val="tx1"/>
                  </a:solidFill>
                  <a:latin typeface="Arial" panose="020B0604020202020204" pitchFamily="34" charset="0"/>
                </a:rPr>
                <a:t>Fergusson DM et al. Soc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0" name="Rectangle 43"/>
            <p:cNvSpPr>
              <a:spLocks noChangeArrowheads="1"/>
            </p:cNvSpPr>
            <p:nvPr/>
          </p:nvSpPr>
          <p:spPr bwMode="auto">
            <a:xfrm>
              <a:off x="4579" y="3360"/>
              <a:ext cx="87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300" b="1" i="1">
                  <a:solidFill>
                    <a:schemeClr val="tx1"/>
                  </a:solidFill>
                  <a:latin typeface="Arial" panose="020B0604020202020204" pitchFamily="34" charset="0"/>
                </a:rPr>
                <a:t>      SciMed 1982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1" name="Rectangle 44"/>
            <p:cNvSpPr>
              <a:spLocks noChangeArrowheads="1"/>
            </p:cNvSpPr>
            <p:nvPr/>
          </p:nvSpPr>
          <p:spPr bwMode="auto">
            <a:xfrm>
              <a:off x="4579" y="3456"/>
              <a:ext cx="128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GB" altLang="en-US" sz="1300" b="1" i="1">
                  <a:solidFill>
                    <a:schemeClr val="tx1"/>
                  </a:solidFill>
                  <a:latin typeface="Arial" panose="020B0604020202020204" pitchFamily="34" charset="0"/>
                </a:rPr>
                <a:t>Morrow-Tlucak M et al.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2" name="Rectangle 45"/>
            <p:cNvSpPr>
              <a:spLocks noChangeArrowheads="1"/>
            </p:cNvSpPr>
            <p:nvPr/>
          </p:nvSpPr>
          <p:spPr bwMode="auto">
            <a:xfrm>
              <a:off x="4579" y="3598"/>
              <a:ext cx="9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300" b="1" i="1">
                  <a:solidFill>
                    <a:schemeClr val="tx1"/>
                  </a:solidFill>
                  <a:latin typeface="Arial" panose="020B0604020202020204" pitchFamily="34" charset="0"/>
                </a:rPr>
                <a:t>     SocSciMed 1988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3" name="Rectangle 46"/>
            <p:cNvSpPr>
              <a:spLocks noChangeArrowheads="1"/>
            </p:cNvSpPr>
            <p:nvPr/>
          </p:nvSpPr>
          <p:spPr bwMode="auto">
            <a:xfrm>
              <a:off x="4579" y="3717"/>
              <a:ext cx="13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GB" altLang="en-US" sz="1300" b="1" i="1">
                  <a:solidFill>
                    <a:schemeClr val="tx1"/>
                  </a:solidFill>
                  <a:latin typeface="Arial" panose="020B0604020202020204" pitchFamily="34" charset="0"/>
                </a:rPr>
                <a:t>Lucas A et al. Lancet 1992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24" name="Rectangle 47"/>
            <p:cNvSpPr>
              <a:spLocks noChangeArrowheads="1"/>
            </p:cNvSpPr>
            <p:nvPr/>
          </p:nvSpPr>
          <p:spPr bwMode="auto">
            <a:xfrm>
              <a:off x="4579" y="3836"/>
              <a:ext cx="157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GB" altLang="en-US" sz="1300" b="1" i="1">
                  <a:solidFill>
                    <a:schemeClr val="tx1"/>
                  </a:solidFill>
                  <a:latin typeface="Arial" panose="020B0604020202020204" pitchFamily="34" charset="0"/>
                </a:rPr>
                <a:t>Riva Eet  al. Acta Paediatr 1996</a:t>
              </a:r>
              <a:endParaRPr lang="en-GB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1217" name="Text Box 48"/>
          <p:cNvSpPr txBox="1">
            <a:spLocks noChangeArrowheads="1"/>
          </p:cNvSpPr>
          <p:nvPr/>
        </p:nvSpPr>
        <p:spPr bwMode="auto">
          <a:xfrm>
            <a:off x="1714501" y="5638800"/>
            <a:ext cx="15231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</a:rPr>
              <a:t>BF = breastfed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</a:rPr>
              <a:t>FF = formula fed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</a:rPr>
              <a:t>BM = breast milk</a:t>
            </a:r>
          </a:p>
        </p:txBody>
      </p:sp>
    </p:spTree>
    <p:extLst>
      <p:ext uri="{BB962C8B-B14F-4D97-AF65-F5344CB8AC3E}">
        <p14:creationId xmlns:p14="http://schemas.microsoft.com/office/powerpoint/2010/main" val="22857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1039" y="457200"/>
            <a:ext cx="8353425" cy="1143000"/>
          </a:xfrm>
        </p:spPr>
        <p:txBody>
          <a:bodyPr/>
          <a:lstStyle/>
          <a:p>
            <a:pPr algn="ctr"/>
            <a:r>
              <a:rPr lang="en-US" altLang="en-US" sz="2800"/>
              <a:t>Duration of breastfeeding associated with higher IQ scores in young adults.</a:t>
            </a:r>
            <a:endParaRPr lang="en-US" altLang="en-US" sz="1600"/>
          </a:p>
        </p:txBody>
      </p:sp>
      <p:graphicFrame>
        <p:nvGraphicFramePr>
          <p:cNvPr id="532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439989" y="1524000"/>
          <a:ext cx="76930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Chart" r:id="rId4" imgW="7991616" imgH="4114800" progId="MSGraph.Chart.8">
                  <p:embed followColorScheme="full"/>
                </p:oleObj>
              </mc:Choice>
              <mc:Fallback>
                <p:oleObj name="Chart" r:id="rId4" imgW="7991616" imgH="4114800" progId="MSGraph.Chart.8">
                  <p:embed followColorScheme="full"/>
                  <p:pic>
                    <p:nvPicPr>
                      <p:cNvPr id="5325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9" y="1524000"/>
                        <a:ext cx="769302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94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4188" y="3810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Benefits of breastfeeding for the mother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906589" y="1981200"/>
            <a:ext cx="8397875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Protects mother’s health</a:t>
            </a:r>
          </a:p>
          <a:p>
            <a:pPr lvl="1">
              <a:spcBef>
                <a:spcPct val="50000"/>
              </a:spcBef>
            </a:pPr>
            <a:r>
              <a:rPr lang="en-US" altLang="en-US" smtClean="0"/>
              <a:t>helps reduces risk of uterine bleeding and helps the uterus to return to its previous size </a:t>
            </a:r>
          </a:p>
          <a:p>
            <a:pPr lvl="1">
              <a:spcBef>
                <a:spcPct val="50000"/>
              </a:spcBef>
            </a:pPr>
            <a:r>
              <a:rPr lang="en-US" altLang="en-US" smtClean="0"/>
              <a:t>reduces risk of breast and </a:t>
            </a:r>
            <a:br>
              <a:rPr lang="en-US" altLang="en-US" smtClean="0"/>
            </a:br>
            <a:r>
              <a:rPr lang="en-US" altLang="en-US" smtClean="0"/>
              <a:t>ovarian cancer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Helps delay a new pregnancy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Helps a mother return to pre-pregnancy weight</a:t>
            </a:r>
          </a:p>
        </p:txBody>
      </p:sp>
      <p:sp>
        <p:nvSpPr>
          <p:cNvPr id="55300" name="Line 8"/>
          <p:cNvSpPr>
            <a:spLocks noChangeShapeType="1"/>
          </p:cNvSpPr>
          <p:nvPr/>
        </p:nvSpPr>
        <p:spPr bwMode="auto">
          <a:xfrm>
            <a:off x="1511302" y="1524000"/>
            <a:ext cx="9159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2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Rectangle 11"/>
          <p:cNvSpPr>
            <a:spLocks noGrp="1" noChangeArrowheads="1"/>
          </p:cNvSpPr>
          <p:nvPr>
            <p:ph type="title"/>
          </p:nvPr>
        </p:nvSpPr>
        <p:spPr>
          <a:xfrm>
            <a:off x="1601789" y="533400"/>
            <a:ext cx="9021763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GB" altLang="en-US" sz="3000"/>
              <a:t>Breast cancer and breastfeeding:</a:t>
            </a:r>
            <a:br>
              <a:rPr lang="en-GB" altLang="en-US" sz="3000"/>
            </a:br>
            <a:r>
              <a:rPr lang="en-GB" altLang="en-US" sz="3000"/>
              <a:t>Analysis of data from 47 epidemiological studies in 30 countries</a:t>
            </a:r>
            <a:endParaRPr lang="en-GB" altLang="en-US" sz="2000"/>
          </a:p>
        </p:txBody>
      </p:sp>
      <p:graphicFrame>
        <p:nvGraphicFramePr>
          <p:cNvPr id="57347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657351" y="1676400"/>
          <a:ext cx="885825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Chart" r:id="rId4" imgW="7772291" imgH="4114800" progId="MSGraph.Chart.8">
                  <p:embed followColorScheme="full"/>
                </p:oleObj>
              </mc:Choice>
              <mc:Fallback>
                <p:oleObj name="Chart" r:id="rId4" imgW="7772291" imgH="4114800" progId="MSGraph.Chart.8">
                  <p:embed followColorScheme="full"/>
                  <p:pic>
                    <p:nvPicPr>
                      <p:cNvPr id="57347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1" y="1676400"/>
                        <a:ext cx="885825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2778126" y="5446714"/>
            <a:ext cx="260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3949701" y="54102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5187951" y="54102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6343651" y="54102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>
            <a:off x="7581901" y="54102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7353" name="Text Box 8"/>
          <p:cNvSpPr txBox="1">
            <a:spLocks noChangeArrowheads="1"/>
          </p:cNvSpPr>
          <p:nvPr/>
        </p:nvSpPr>
        <p:spPr bwMode="auto">
          <a:xfrm>
            <a:off x="8653463" y="54102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7354" name="Text Box 9"/>
          <p:cNvSpPr txBox="1">
            <a:spLocks noChangeArrowheads="1"/>
          </p:cNvSpPr>
          <p:nvPr/>
        </p:nvSpPr>
        <p:spPr bwMode="auto">
          <a:xfrm>
            <a:off x="9809163" y="5410200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7355" name="Line 12"/>
          <p:cNvSpPr>
            <a:spLocks noChangeShapeType="1"/>
          </p:cNvSpPr>
          <p:nvPr/>
        </p:nvSpPr>
        <p:spPr bwMode="auto">
          <a:xfrm>
            <a:off x="2759077" y="2743200"/>
            <a:ext cx="748188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0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5" descr="s2-scatter sl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9" y="1295400"/>
            <a:ext cx="9096375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1830388" y="381000"/>
            <a:ext cx="8426450" cy="1066800"/>
          </a:xfrm>
        </p:spPr>
        <p:txBody>
          <a:bodyPr/>
          <a:lstStyle/>
          <a:p>
            <a:pPr algn="ctr"/>
            <a:r>
              <a:rPr lang="en-US" altLang="en-US" sz="2800"/>
              <a:t>Relationship between duration of breastfeeding and postpartum amenorrhoea (in months)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984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1" descr="Session 2 Bottlefeeding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1571626"/>
            <a:ext cx="24320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5588" y="152400"/>
            <a:ext cx="8426450" cy="1143000"/>
          </a:xfrm>
        </p:spPr>
        <p:txBody>
          <a:bodyPr/>
          <a:lstStyle/>
          <a:p>
            <a:r>
              <a:rPr lang="en-US" altLang="en-US" smtClean="0"/>
              <a:t>Risks of artificial feeding</a:t>
            </a:r>
          </a:p>
        </p:txBody>
      </p:sp>
      <p:sp>
        <p:nvSpPr>
          <p:cNvPr id="61444" name="Text Box 9"/>
          <p:cNvSpPr txBox="1">
            <a:spLocks noChangeArrowheads="1"/>
          </p:cNvSpPr>
          <p:nvPr/>
        </p:nvSpPr>
        <p:spPr bwMode="auto">
          <a:xfrm>
            <a:off x="4168776" y="11430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Interferes with bonding</a:t>
            </a:r>
          </a:p>
        </p:txBody>
      </p:sp>
      <p:sp>
        <p:nvSpPr>
          <p:cNvPr id="61445" name="Text Box 10"/>
          <p:cNvSpPr txBox="1">
            <a:spLocks noChangeArrowheads="1"/>
          </p:cNvSpPr>
          <p:nvPr/>
        </p:nvSpPr>
        <p:spPr bwMode="auto">
          <a:xfrm>
            <a:off x="1525589" y="1965296"/>
            <a:ext cx="336662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More diarrhoea and </a:t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    respiratory infections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Persistent diarrhoea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Malnutrition</a:t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    Vitamin A deficiency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More likely to die</a:t>
            </a:r>
          </a:p>
        </p:txBody>
      </p:sp>
      <p:sp>
        <p:nvSpPr>
          <p:cNvPr id="61446" name="Text Box 11"/>
          <p:cNvSpPr txBox="1">
            <a:spLocks noChangeArrowheads="1"/>
          </p:cNvSpPr>
          <p:nvPr/>
        </p:nvSpPr>
        <p:spPr bwMode="auto">
          <a:xfrm>
            <a:off x="7232652" y="1852067"/>
            <a:ext cx="358933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More allergy and </a:t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    milk intolerance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Increased risk of some</a:t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    chronic diseases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Overweight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Lower scores on</a:t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    intelligence tests</a:t>
            </a:r>
          </a:p>
        </p:txBody>
      </p:sp>
      <p:sp>
        <p:nvSpPr>
          <p:cNvPr id="61447" name="Text Box 12"/>
          <p:cNvSpPr txBox="1">
            <a:spLocks noChangeArrowheads="1"/>
          </p:cNvSpPr>
          <p:nvPr/>
        </p:nvSpPr>
        <p:spPr bwMode="auto">
          <a:xfrm>
            <a:off x="2684464" y="5247115"/>
            <a:ext cx="3108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May become</a:t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    pregnant sooner</a:t>
            </a:r>
          </a:p>
        </p:txBody>
      </p:sp>
      <p:sp>
        <p:nvSpPr>
          <p:cNvPr id="61448" name="Text Box 13"/>
          <p:cNvSpPr txBox="1">
            <a:spLocks noChangeArrowheads="1"/>
          </p:cNvSpPr>
          <p:nvPr/>
        </p:nvSpPr>
        <p:spPr bwMode="auto">
          <a:xfrm>
            <a:off x="6448426" y="5247115"/>
            <a:ext cx="45259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 </a:t>
            </a: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Increased risk of anaemia,</a:t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</a:rPr>
              <a:t>    ovarian and breast cancer</a:t>
            </a:r>
          </a:p>
        </p:txBody>
      </p:sp>
      <p:sp>
        <p:nvSpPr>
          <p:cNvPr id="61449" name="Text Box 14"/>
          <p:cNvSpPr txBox="1">
            <a:spLocks noChangeArrowheads="1"/>
          </p:cNvSpPr>
          <p:nvPr/>
        </p:nvSpPr>
        <p:spPr bwMode="auto">
          <a:xfrm>
            <a:off x="5397501" y="4867275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Mother</a:t>
            </a: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7988" y="3810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Benefits of breastfeeding for the family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Better health, nutrition, and well-being</a:t>
            </a:r>
          </a:p>
          <a:p>
            <a:r>
              <a:rPr lang="en-US" altLang="en-US" smtClean="0"/>
              <a:t>Economic benefits</a:t>
            </a:r>
          </a:p>
          <a:p>
            <a:pPr lvl="1"/>
            <a:r>
              <a:rPr lang="en-US" altLang="en-US" sz="3200"/>
              <a:t>breastfeeding costs less than artificial feeding</a:t>
            </a:r>
          </a:p>
          <a:p>
            <a:pPr lvl="1"/>
            <a:r>
              <a:rPr lang="en-US" altLang="en-US" sz="3200"/>
              <a:t>breastfeeding results in lower medical care costs</a:t>
            </a:r>
            <a:endParaRPr lang="en-US" altLang="en-US" smtClean="0"/>
          </a:p>
        </p:txBody>
      </p:sp>
      <p:sp>
        <p:nvSpPr>
          <p:cNvPr id="63492" name="Line 8"/>
          <p:cNvSpPr>
            <a:spLocks noChangeShapeType="1"/>
          </p:cNvSpPr>
          <p:nvPr/>
        </p:nvSpPr>
        <p:spPr bwMode="auto">
          <a:xfrm>
            <a:off x="1511302" y="1600200"/>
            <a:ext cx="9159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38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5588" y="381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Benefits of breastfeeding for the hospital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altLang="en-US" sz="3000">
                <a:solidFill>
                  <a:schemeClr val="tx1">
                    <a:lumMod val="75000"/>
                    <a:lumOff val="25000"/>
                  </a:schemeClr>
                </a:solidFill>
              </a:rPr>
              <a:t>Warmer and calmer emotional environment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3000">
                <a:solidFill>
                  <a:schemeClr val="tx1">
                    <a:lumMod val="75000"/>
                    <a:lumOff val="25000"/>
                  </a:schemeClr>
                </a:solidFill>
              </a:rPr>
              <a:t>No nurseries, more hospital space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3000">
                <a:solidFill>
                  <a:schemeClr val="tx1">
                    <a:lumMod val="75000"/>
                    <a:lumOff val="25000"/>
                  </a:schemeClr>
                </a:solidFill>
              </a:rPr>
              <a:t>Fewer neonatal infections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3000">
                <a:solidFill>
                  <a:schemeClr val="tx1">
                    <a:lumMod val="75000"/>
                    <a:lumOff val="25000"/>
                  </a:schemeClr>
                </a:solidFill>
              </a:rPr>
              <a:t>Less staff time needed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3000">
                <a:solidFill>
                  <a:schemeClr val="tx1">
                    <a:lumMod val="75000"/>
                    <a:lumOff val="25000"/>
                  </a:schemeClr>
                </a:solidFill>
              </a:rPr>
              <a:t>Improved hospital image and prestige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3000">
                <a:solidFill>
                  <a:schemeClr val="tx1">
                    <a:lumMod val="75000"/>
                    <a:lumOff val="25000"/>
                  </a:schemeClr>
                </a:solidFill>
              </a:rPr>
              <a:t>Fewer abandoned children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3000">
                <a:solidFill>
                  <a:schemeClr val="tx1">
                    <a:lumMod val="75000"/>
                    <a:lumOff val="25000"/>
                  </a:schemeClr>
                </a:solidFill>
              </a:rPr>
              <a:t>Safer in emergencies</a:t>
            </a:r>
            <a:endParaRPr lang="en-US" altLang="en-US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540" name="Line 7"/>
          <p:cNvSpPr>
            <a:spLocks noChangeShapeType="1"/>
          </p:cNvSpPr>
          <p:nvPr/>
        </p:nvSpPr>
        <p:spPr bwMode="auto">
          <a:xfrm>
            <a:off x="1511302" y="1600200"/>
            <a:ext cx="9159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4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4189" y="228600"/>
            <a:ext cx="8791575" cy="609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mtClean="0"/>
              <a:t>Summary of differences between milks</a:t>
            </a:r>
          </a:p>
        </p:txBody>
      </p:sp>
      <p:graphicFrame>
        <p:nvGraphicFramePr>
          <p:cNvPr id="12291" name="Object 10"/>
          <p:cNvGraphicFramePr>
            <a:graphicFrameLocks noChangeAspect="1"/>
          </p:cNvGraphicFramePr>
          <p:nvPr/>
        </p:nvGraphicFramePr>
        <p:xfrm>
          <a:off x="1811339" y="1371600"/>
          <a:ext cx="856932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8896728" imgH="3000673" progId="Excel.Sheet.8">
                  <p:embed/>
                </p:oleObj>
              </mc:Choice>
              <mc:Fallback>
                <p:oleObj name="Worksheet" r:id="rId4" imgW="8896728" imgH="3000673" progId="Excel.Sheet.8">
                  <p:embed/>
                  <p:pic>
                    <p:nvPicPr>
                      <p:cNvPr id="1229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9" y="1371600"/>
                        <a:ext cx="856932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9900CC"/>
                                </a:gs>
                                <a:gs pos="100000">
                                  <a:srgbClr val="660066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50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4989" y="457200"/>
            <a:ext cx="8499475" cy="6096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smtClean="0"/>
              <a:t>No water necessary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819277" y="1219200"/>
          <a:ext cx="8440737" cy="466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8944356" imgH="4956048" progId="Word.Document.8">
                  <p:embed/>
                </p:oleObj>
              </mc:Choice>
              <mc:Fallback>
                <p:oleObj name="Document" r:id="rId4" imgW="8944356" imgH="4956048" progId="Word.Document.8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7" y="1219200"/>
                        <a:ext cx="8440737" cy="466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693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8013" y="609600"/>
            <a:ext cx="842645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mtClean="0"/>
              <a:t>Breast milk composition differences (dynamic)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897189" y="1981200"/>
            <a:ext cx="7407275" cy="4114800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 smtClean="0"/>
              <a:t>Gestational age at birth</a:t>
            </a:r>
            <a:br>
              <a:rPr lang="en-US" altLang="en-US" smtClean="0"/>
            </a:br>
            <a:r>
              <a:rPr lang="en-US" altLang="en-US" smtClean="0"/>
              <a:t>(preterm and full term)</a:t>
            </a:r>
          </a:p>
          <a:p>
            <a:pPr>
              <a:spcBef>
                <a:spcPct val="75000"/>
              </a:spcBef>
            </a:pPr>
            <a:r>
              <a:rPr lang="en-US" altLang="en-US" smtClean="0"/>
              <a:t>Stage of lactation</a:t>
            </a:r>
            <a:br>
              <a:rPr lang="en-US" altLang="en-US" smtClean="0"/>
            </a:br>
            <a:r>
              <a:rPr lang="en-US" altLang="en-US" smtClean="0"/>
              <a:t>(colustrum and mature milk)</a:t>
            </a:r>
          </a:p>
          <a:p>
            <a:pPr>
              <a:spcBef>
                <a:spcPct val="75000"/>
              </a:spcBef>
            </a:pPr>
            <a:r>
              <a:rPr lang="en-US" altLang="en-US" smtClean="0"/>
              <a:t>During a feed</a:t>
            </a:r>
            <a:br>
              <a:rPr lang="en-US" altLang="en-US" smtClean="0"/>
            </a:br>
            <a:r>
              <a:rPr lang="en-US" altLang="en-US" smtClean="0"/>
              <a:t>(foremilk and hindmilk)</a:t>
            </a:r>
          </a:p>
        </p:txBody>
      </p:sp>
    </p:spTree>
    <p:extLst>
      <p:ext uri="{BB962C8B-B14F-4D97-AF65-F5344CB8AC3E}">
        <p14:creationId xmlns:p14="http://schemas.microsoft.com/office/powerpoint/2010/main" val="5660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1039" y="533400"/>
            <a:ext cx="8353425" cy="838200"/>
          </a:xfrm>
        </p:spPr>
        <p:txBody>
          <a:bodyPr/>
          <a:lstStyle/>
          <a:p>
            <a:r>
              <a:rPr lang="en-US" altLang="en-US" smtClean="0"/>
              <a:t>Colostrum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35189" y="1600200"/>
            <a:ext cx="3190875" cy="4114800"/>
          </a:xfrm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altLang="en-US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Property</a:t>
            </a:r>
            <a:endParaRPr lang="en-US" alt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ct val="0"/>
              </a:spcBef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Antibody-rich</a:t>
            </a:r>
            <a:b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ct val="0"/>
              </a:spcBef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Many white cells</a:t>
            </a:r>
          </a:p>
          <a:p>
            <a:pPr>
              <a:spcBef>
                <a:spcPct val="0"/>
              </a:spcBef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Purgative</a:t>
            </a:r>
            <a:b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ct val="0"/>
              </a:spcBef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Growth factors</a:t>
            </a:r>
            <a:b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ct val="0"/>
              </a:spcBef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Vitamin-A rich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99089" y="1600200"/>
            <a:ext cx="4905375" cy="4114800"/>
          </a:xfrm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altLang="en-US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Importance</a:t>
            </a:r>
            <a:endParaRPr lang="en-US" alt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protects against infection and allergy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protects against infection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clears meconium; helps prevent jaundice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helps intestine mature; prevents allergy, intolerance</a:t>
            </a:r>
          </a:p>
          <a:p>
            <a:pPr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reduces severity of some infection (such as measles and diarrhoea); prevents vitamin A-related eye diseases</a:t>
            </a:r>
          </a:p>
        </p:txBody>
      </p:sp>
    </p:spTree>
    <p:extLst>
      <p:ext uri="{BB962C8B-B14F-4D97-AF65-F5344CB8AC3E}">
        <p14:creationId xmlns:p14="http://schemas.microsoft.com/office/powerpoint/2010/main" val="32634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5964" y="304800"/>
            <a:ext cx="7693025" cy="1143000"/>
          </a:xfrm>
        </p:spPr>
        <p:txBody>
          <a:bodyPr/>
          <a:lstStyle/>
          <a:p>
            <a:r>
              <a:rPr lang="en-US" altLang="en-US" smtClean="0"/>
              <a:t>Breast milk in second year of life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924176" y="1598613"/>
          <a:ext cx="7200900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4" imgW="7477020" imgH="4648127" progId="MSGraph.Chart.8">
                  <p:embed followColorScheme="full"/>
                </p:oleObj>
              </mc:Choice>
              <mc:Fallback>
                <p:oleObj name="Chart" r:id="rId4" imgW="7477020" imgH="4648127" progId="MSGraph.Chart.8">
                  <p:embed followColorScheme="full"/>
                  <p:pic>
                    <p:nvPicPr>
                      <p:cNvPr id="20483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6" y="1598613"/>
                        <a:ext cx="7200900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2082801" y="1981201"/>
            <a:ext cx="106045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%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daily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needs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provided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by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500 ml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breast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milk</a:t>
            </a:r>
          </a:p>
        </p:txBody>
      </p:sp>
    </p:spTree>
    <p:extLst>
      <p:ext uri="{BB962C8B-B14F-4D97-AF65-F5344CB8AC3E}">
        <p14:creationId xmlns:p14="http://schemas.microsoft.com/office/powerpoint/2010/main" val="16746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8014" y="2286000"/>
            <a:ext cx="84359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mtClean="0"/>
              <a:t>Protective effect of breastfeeding </a:t>
            </a:r>
            <a:br>
              <a:rPr lang="en-US" altLang="en-US" smtClean="0"/>
            </a:br>
            <a:r>
              <a:rPr lang="en-US" altLang="en-US" smtClean="0"/>
              <a:t>on infant morbidity</a:t>
            </a:r>
          </a:p>
        </p:txBody>
      </p:sp>
    </p:spTree>
    <p:extLst>
      <p:ext uri="{BB962C8B-B14F-4D97-AF65-F5344CB8AC3E}">
        <p14:creationId xmlns:p14="http://schemas.microsoft.com/office/powerpoint/2010/main" val="38001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01788" y="381000"/>
            <a:ext cx="9005888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smtClean="0"/>
              <a:t>Risk of diarrhoea by feeding method</a:t>
            </a:r>
            <a:br>
              <a:rPr lang="en-US" altLang="en-US" smtClean="0"/>
            </a:br>
            <a:r>
              <a:rPr lang="en-US" altLang="en-US" smtClean="0"/>
              <a:t>for infants aged 0-2 months.</a:t>
            </a:r>
          </a:p>
        </p:txBody>
      </p:sp>
      <p:graphicFrame>
        <p:nvGraphicFramePr>
          <p:cNvPr id="24579" name="Object 1027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3126" y="1519238"/>
          <a:ext cx="7981950" cy="442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4" imgW="8296380" imgH="4638639" progId="MSGraph.Chart.8">
                  <p:embed followColorScheme="full"/>
                </p:oleObj>
              </mc:Choice>
              <mc:Fallback>
                <p:oleObj name="Chart" r:id="rId4" imgW="8296380" imgH="4638639" progId="MSGraph.Chart.8">
                  <p:embed followColorScheme="full"/>
                  <p:pic>
                    <p:nvPicPr>
                      <p:cNvPr id="24579" name="Object 10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6" y="1519238"/>
                        <a:ext cx="7981950" cy="442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Widescreen</PresentationFormat>
  <Paragraphs>174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Microsoft Excel Worksheet</vt:lpstr>
      <vt:lpstr>Microsoft Word Document</vt:lpstr>
      <vt:lpstr>Microsoft Graph 97 Chart</vt:lpstr>
      <vt:lpstr>Microsoft Graph Chart</vt:lpstr>
      <vt:lpstr>PowerPoint Presentation</vt:lpstr>
      <vt:lpstr>Benefits of breastfeeding for the infant</vt:lpstr>
      <vt:lpstr>Summary of differences between milks</vt:lpstr>
      <vt:lpstr>No water necessary</vt:lpstr>
      <vt:lpstr>Breast milk composition differences (dynamic)</vt:lpstr>
      <vt:lpstr>Colostrum</vt:lpstr>
      <vt:lpstr>Breast milk in second year of life</vt:lpstr>
      <vt:lpstr>Protective effect of breastfeeding  on infant morbidity</vt:lpstr>
      <vt:lpstr>Risk of diarrhoea by feeding method for infants aged 0-2 months.</vt:lpstr>
      <vt:lpstr>Percentage of babies bottle-fed and breastfed for the first 13 weeks that had diarrhoeal illness at various weeks of age during the first year.</vt:lpstr>
      <vt:lpstr>Percentage of infants 2-7 months of age reported as experiencing diarrhoea, by feeding category  in the preceding month.</vt:lpstr>
      <vt:lpstr>Percentage of babies bottle-fed and breastfed for the first 13 weeks that had respiratory illness at various weeks of age during the first year.</vt:lpstr>
      <vt:lpstr>Frequency of acute otitis media in relation  to feeding pattern and age.</vt:lpstr>
      <vt:lpstr>Percentage of infants 2-7 months of age reported as experiencing ear infections, by feeding category in the preceding month. </vt:lpstr>
      <vt:lpstr>Protective effect of breastfeeding  on infant mortality</vt:lpstr>
      <vt:lpstr>Relative risks of death from diarrhoeal disease  by age and breastfeeding.  </vt:lpstr>
      <vt:lpstr>Relative risks of death from acute respiratory infections by age and breastfeeding.</vt:lpstr>
      <vt:lpstr>Breastfeeding reduces the risk of chronic disease</vt:lpstr>
      <vt:lpstr>Breastfeeding decreases the risk of allergic disorders – a prospective birth cohort study</vt:lpstr>
      <vt:lpstr>Breastfeeding decreases the prevalence  of obesity in childhood at age five and six years.</vt:lpstr>
      <vt:lpstr>Breastfeeding has psychosocial  and developmental benefits</vt:lpstr>
      <vt:lpstr>PowerPoint Presentation</vt:lpstr>
      <vt:lpstr>Duration of breastfeeding associated with higher IQ scores in young adults.</vt:lpstr>
      <vt:lpstr>Benefits of breastfeeding for the mother</vt:lpstr>
      <vt:lpstr>Breast cancer and breastfeeding: Analysis of data from 47 epidemiological studies in 30 countries</vt:lpstr>
      <vt:lpstr>Relationship between duration of breastfeeding and postpartum amenorrhoea (in months)</vt:lpstr>
      <vt:lpstr>Risks of artificial feeding</vt:lpstr>
      <vt:lpstr>Benefits of breastfeeding for the family</vt:lpstr>
      <vt:lpstr>Benefits of breastfeeding for the hospital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 Lab One</dc:creator>
  <cp:lastModifiedBy>Lib Lab One</cp:lastModifiedBy>
  <cp:revision>2</cp:revision>
  <dcterms:created xsi:type="dcterms:W3CDTF">2021-01-06T05:27:09Z</dcterms:created>
  <dcterms:modified xsi:type="dcterms:W3CDTF">2021-01-06T05:27:42Z</dcterms:modified>
</cp:coreProperties>
</file>